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7"/>
  </p:sldIdLst>
  <p:notesMasterIdLst>
    <p:notesMasterId r:id="rId1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7"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72A"/>
        </a:solidFill>
      </p:bgPr>
    </p:bg>
    <p:spTree>
      <p:nvGrpSpPr>
        <p:cNvPr id="1" name=""/>
        <p:cNvGrpSpPr/>
        <p:nvPr/>
      </p:nvGrpSpPr>
      <p:grpSpPr>
        <a:xfrm>
          <a:off x="0" y="0"/>
          <a:ext cx="0" cy="0"/>
          <a:chOff x="0" y="0"/>
          <a:chExt cx="0" cy="0"/>
        </a:xfrm>
      </p:grpSpPr>
      <p:sp>
        <p:nvSpPr>
          <p:cNvPr id="2" name="Shape 0"/>
          <p:cNvSpPr/>
          <p:nvPr/>
        </p:nvSpPr>
        <p:spPr>
          <a:xfrm>
            <a:off x="0" y="0"/>
            <a:ext cx="12191695" cy="164592"/>
          </a:xfrm>
          <a:prstGeom prst="rect">
            <a:avLst/>
          </a:prstGeom>
          <a:solidFill>
            <a:srgbClr val="0EA5E9"/>
          </a:solidFill>
          <a:ln w="12700">
            <a:solidFill>
              <a:srgbClr val="0EA5E9"/>
            </a:solidFill>
            <a:prstDash val="solid"/>
          </a:ln>
        </p:spPr>
        <p:txBody>
          <a:bodyPr/>
          <a:p/>
        </p:txBody>
      </p:sp>
      <p:sp>
        <p:nvSpPr>
          <p:cNvPr id="3" name="Text 1"/>
          <p:cNvSpPr/>
          <p:nvPr/>
        </p:nvSpPr>
        <p:spPr>
          <a:xfrm>
            <a:off x="594360" y="658368"/>
            <a:ext cx="3017520" cy="365760"/>
          </a:xfrm>
          <a:prstGeom prst="rect">
            <a:avLst/>
          </a:prstGeom>
          <a:noFill/>
          <a:ln/>
        </p:spPr>
        <p:txBody>
          <a:bodyPr wrap="square" rtlCol="0" anchor="ctr"/>
          <a:lstStyle/>
          <a:p>
            <a:pPr indent="0" marL="0">
              <a:buNone/>
            </a:pPr>
            <a:r>
              <a:rPr lang="en-US" sz="1600" b="1" dirty="0">
                <a:solidFill>
                  <a:srgbClr val="FFFFFF"/>
                </a:solidFill>
              </a:rPr>
              <a:t>eWorkConnection</a:t>
            </a:r>
            <a:endParaRPr lang="en-US" sz="1600" dirty="0"/>
          </a:p>
        </p:txBody>
      </p:sp>
      <p:sp>
        <p:nvSpPr>
          <p:cNvPr id="4" name="Text 2"/>
          <p:cNvSpPr/>
          <p:nvPr/>
        </p:nvSpPr>
        <p:spPr>
          <a:xfrm>
            <a:off x="594360" y="1600200"/>
            <a:ext cx="7955280" cy="1280160"/>
          </a:xfrm>
          <a:prstGeom prst="rect">
            <a:avLst/>
          </a:prstGeom>
          <a:noFill/>
          <a:ln/>
        </p:spPr>
        <p:txBody>
          <a:bodyPr wrap="square" rtlCol="0" anchor="ctr">
            <a:normAutofit/>
          </a:bodyPr>
          <a:lstStyle/>
          <a:p>
            <a:pPr indent="0" marL="0">
              <a:buNone/>
            </a:pPr>
            <a:r>
              <a:rPr lang="en-US" sz="3800" b="1" dirty="0">
                <a:solidFill>
                  <a:srgbClr val="FFFFFF"/>
                </a:solidFill>
              </a:rPr>
              <a:t>Marketing and Expansion Strategy</a:t>
            </a:r>
            <a:endParaRPr lang="en-US" sz="3800" dirty="0"/>
          </a:p>
        </p:txBody>
      </p:sp>
      <p:sp>
        <p:nvSpPr>
          <p:cNvPr id="5" name="Text 3"/>
          <p:cNvSpPr/>
          <p:nvPr/>
        </p:nvSpPr>
        <p:spPr>
          <a:xfrm>
            <a:off x="621792" y="2944368"/>
            <a:ext cx="6858000" cy="566928"/>
          </a:xfrm>
          <a:prstGeom prst="rect">
            <a:avLst/>
          </a:prstGeom>
          <a:noFill/>
          <a:ln/>
        </p:spPr>
        <p:txBody>
          <a:bodyPr wrap="square" rtlCol="0" anchor="ctr">
            <a:normAutofit/>
          </a:bodyPr>
          <a:lstStyle/>
          <a:p>
            <a:pPr indent="0" marL="0">
              <a:buNone/>
            </a:pPr>
            <a:r>
              <a:rPr lang="en-US" sz="1400" dirty="0">
                <a:solidFill>
                  <a:srgbClr val="CBD5E1"/>
                </a:solidFill>
              </a:rPr>
              <a:t>USA, India, Colombia launch plan and global expansion playbook.</a:t>
            </a:r>
            <a:endParaRPr lang="en-US" sz="1400" dirty="0"/>
          </a:p>
        </p:txBody>
      </p:sp>
      <p:sp>
        <p:nvSpPr>
          <p:cNvPr id="6" name="Shape 4"/>
          <p:cNvSpPr/>
          <p:nvPr/>
        </p:nvSpPr>
        <p:spPr>
          <a:xfrm>
            <a:off x="7726680" y="1234440"/>
            <a:ext cx="3474720" cy="3474720"/>
          </a:xfrm>
          <a:prstGeom prst="roundRect">
            <a:avLst>
              <a:gd name="adj" fmla="val 2105"/>
            </a:avLst>
          </a:prstGeom>
          <a:solidFill>
            <a:srgbClr val="F8FAFC"/>
          </a:solidFill>
          <a:ln w="12700">
            <a:solidFill>
              <a:srgbClr val="CBD5E1"/>
            </a:solidFill>
            <a:prstDash val="solid"/>
          </a:ln>
        </p:spPr>
        <p:txBody>
          <a:bodyPr/>
          <a:p/>
        </p:txBody>
      </p:sp>
      <p:sp>
        <p:nvSpPr>
          <p:cNvPr id="7" name="Shape 5"/>
          <p:cNvSpPr/>
          <p:nvPr/>
        </p:nvSpPr>
        <p:spPr>
          <a:xfrm>
            <a:off x="7726680" y="1234440"/>
            <a:ext cx="64008" cy="3474720"/>
          </a:xfrm>
          <a:prstGeom prst="rect">
            <a:avLst/>
          </a:prstGeom>
          <a:solidFill>
            <a:srgbClr val="0EA5E9"/>
          </a:solidFill>
          <a:ln w="12700">
            <a:solidFill>
              <a:srgbClr val="0EA5E9"/>
            </a:solidFill>
            <a:prstDash val="solid"/>
          </a:ln>
        </p:spPr>
        <p:txBody>
          <a:bodyPr/>
          <a:p/>
        </p:txBody>
      </p:sp>
      <p:sp>
        <p:nvSpPr>
          <p:cNvPr id="8" name="Text 6"/>
          <p:cNvSpPr/>
          <p:nvPr/>
        </p:nvSpPr>
        <p:spPr>
          <a:xfrm>
            <a:off x="7891272" y="1362456"/>
            <a:ext cx="3200400" cy="228600"/>
          </a:xfrm>
          <a:prstGeom prst="rect">
            <a:avLst/>
          </a:prstGeom>
          <a:noFill/>
          <a:ln/>
        </p:spPr>
        <p:txBody>
          <a:bodyPr wrap="square" lIns="0" tIns="0" rIns="0" bIns="0" rtlCol="0" anchor="ctr"/>
          <a:lstStyle/>
          <a:p>
            <a:pPr indent="0" marL="0">
              <a:buNone/>
            </a:pPr>
            <a:r>
              <a:rPr lang="en-US" sz="1150" b="1" dirty="0">
                <a:solidFill>
                  <a:srgbClr val="0F172A"/>
                </a:solidFill>
              </a:rPr>
              <a:t>Soft launch thesis</a:t>
            </a:r>
            <a:endParaRPr lang="en-US" sz="1150" dirty="0"/>
          </a:p>
        </p:txBody>
      </p:sp>
      <p:sp>
        <p:nvSpPr>
          <p:cNvPr id="9" name="Text 7"/>
          <p:cNvSpPr/>
          <p:nvPr/>
        </p:nvSpPr>
        <p:spPr>
          <a:xfrm>
            <a:off x="7891272" y="1673352"/>
            <a:ext cx="3218688" cy="294436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Start narrow with USA, India, and Colombia. Lead with free trial access, learn from real user behavior, keep AI costs capped, and expand only after quality and support signals are stable.</a:t>
            </a:r>
            <a:endParaRPr lang="en-US" sz="880" dirty="0"/>
          </a:p>
        </p:txBody>
      </p:sp>
      <p:sp>
        <p:nvSpPr>
          <p:cNvPr id="10" name="Text 8"/>
          <p:cNvSpPr/>
          <p:nvPr/>
        </p:nvSpPr>
        <p:spPr>
          <a:xfrm>
            <a:off x="621792" y="6172200"/>
            <a:ext cx="2743200" cy="219456"/>
          </a:xfrm>
          <a:prstGeom prst="rect">
            <a:avLst/>
          </a:prstGeom>
          <a:noFill/>
          <a:ln/>
        </p:spPr>
        <p:txBody>
          <a:bodyPr wrap="square" rtlCol="0" anchor="ctr"/>
          <a:lstStyle/>
          <a:p>
            <a:pPr indent="0" marL="0">
              <a:buNone/>
            </a:pPr>
            <a:r>
              <a:rPr lang="en-US" sz="900" dirty="0">
                <a:solidFill>
                  <a:srgbClr val="94A3B8"/>
                </a:solidFill>
              </a:rPr>
              <a:t>June 20, 2026</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Global Expansion Strategy</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Expand by evidence, not ambition.</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sp>
        <p:nvSpPr>
          <p:cNvPr id="7" name="Shape 5"/>
          <p:cNvSpPr/>
          <p:nvPr/>
        </p:nvSpPr>
        <p:spPr>
          <a:xfrm>
            <a:off x="594360" y="1417320"/>
            <a:ext cx="5303520" cy="1143000"/>
          </a:xfrm>
          <a:prstGeom prst="roundRect">
            <a:avLst>
              <a:gd name="adj" fmla="val 6400"/>
            </a:avLst>
          </a:prstGeom>
          <a:solidFill>
            <a:srgbClr val="F8FAFC"/>
          </a:solidFill>
          <a:ln w="12700">
            <a:solidFill>
              <a:srgbClr val="CBD5E1"/>
            </a:solidFill>
            <a:prstDash val="solid"/>
          </a:ln>
        </p:spPr>
        <p:txBody>
          <a:bodyPr/>
          <a:p/>
        </p:txBody>
      </p:sp>
      <p:sp>
        <p:nvSpPr>
          <p:cNvPr id="8" name="Shape 6"/>
          <p:cNvSpPr/>
          <p:nvPr/>
        </p:nvSpPr>
        <p:spPr>
          <a:xfrm>
            <a:off x="594360" y="1417320"/>
            <a:ext cx="64008" cy="1143000"/>
          </a:xfrm>
          <a:prstGeom prst="rect">
            <a:avLst/>
          </a:prstGeom>
          <a:solidFill>
            <a:srgbClr val="2563EB"/>
          </a:solidFill>
          <a:ln w="12700">
            <a:solidFill>
              <a:srgbClr val="2563EB"/>
            </a:solidFill>
            <a:prstDash val="solid"/>
          </a:ln>
        </p:spPr>
        <p:txBody>
          <a:bodyPr/>
          <a:p/>
        </p:txBody>
      </p:sp>
      <p:sp>
        <p:nvSpPr>
          <p:cNvPr id="9" name="Text 7"/>
          <p:cNvSpPr/>
          <p:nvPr/>
        </p:nvSpPr>
        <p:spPr>
          <a:xfrm>
            <a:off x="758952" y="1545336"/>
            <a:ext cx="5029200" cy="228600"/>
          </a:xfrm>
          <a:prstGeom prst="rect">
            <a:avLst/>
          </a:prstGeom>
          <a:noFill/>
          <a:ln/>
        </p:spPr>
        <p:txBody>
          <a:bodyPr wrap="square" lIns="0" tIns="0" rIns="0" bIns="0" rtlCol="0" anchor="ctr"/>
          <a:lstStyle/>
          <a:p>
            <a:pPr indent="0" marL="0">
              <a:buNone/>
            </a:pPr>
            <a:r>
              <a:rPr lang="en-US" sz="1150" b="1" dirty="0">
                <a:solidFill>
                  <a:srgbClr val="0F172A"/>
                </a:solidFill>
              </a:rPr>
              <a:t>Sequence</a:t>
            </a:r>
            <a:endParaRPr lang="en-US" sz="1150" dirty="0"/>
          </a:p>
        </p:txBody>
      </p:sp>
      <p:sp>
        <p:nvSpPr>
          <p:cNvPr id="10" name="Text 8"/>
          <p:cNvSpPr/>
          <p:nvPr/>
        </p:nvSpPr>
        <p:spPr>
          <a:xfrm>
            <a:off x="758952" y="1856232"/>
            <a:ext cx="5047488" cy="61264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USA and India establish volume and product learning. Colombia tests LATAM localization. Next markets should be chosen by search quality, referral demand, and compliance readiness.</a:t>
            </a:r>
            <a:endParaRPr lang="en-US" sz="880" dirty="0"/>
          </a:p>
        </p:txBody>
      </p:sp>
      <p:sp>
        <p:nvSpPr>
          <p:cNvPr id="11" name="Shape 9"/>
          <p:cNvSpPr/>
          <p:nvPr/>
        </p:nvSpPr>
        <p:spPr>
          <a:xfrm>
            <a:off x="6263640" y="1417320"/>
            <a:ext cx="5303520" cy="1143000"/>
          </a:xfrm>
          <a:prstGeom prst="roundRect">
            <a:avLst>
              <a:gd name="adj" fmla="val 6400"/>
            </a:avLst>
          </a:prstGeom>
          <a:solidFill>
            <a:srgbClr val="F8FAFC"/>
          </a:solidFill>
          <a:ln w="12700">
            <a:solidFill>
              <a:srgbClr val="CBD5E1"/>
            </a:solidFill>
            <a:prstDash val="solid"/>
          </a:ln>
        </p:spPr>
        <p:txBody>
          <a:bodyPr/>
          <a:p/>
        </p:txBody>
      </p:sp>
      <p:sp>
        <p:nvSpPr>
          <p:cNvPr id="12" name="Shape 10"/>
          <p:cNvSpPr/>
          <p:nvPr/>
        </p:nvSpPr>
        <p:spPr>
          <a:xfrm>
            <a:off x="6263640" y="1417320"/>
            <a:ext cx="64008" cy="1143000"/>
          </a:xfrm>
          <a:prstGeom prst="rect">
            <a:avLst/>
          </a:prstGeom>
          <a:solidFill>
            <a:srgbClr val="059669"/>
          </a:solidFill>
          <a:ln w="12700">
            <a:solidFill>
              <a:srgbClr val="059669"/>
            </a:solidFill>
            <a:prstDash val="solid"/>
          </a:ln>
        </p:spPr>
        <p:txBody>
          <a:bodyPr/>
          <a:p/>
        </p:txBody>
      </p:sp>
      <p:sp>
        <p:nvSpPr>
          <p:cNvPr id="13" name="Text 11"/>
          <p:cNvSpPr/>
          <p:nvPr/>
        </p:nvSpPr>
        <p:spPr>
          <a:xfrm>
            <a:off x="6428232" y="1545336"/>
            <a:ext cx="5029200" cy="228600"/>
          </a:xfrm>
          <a:prstGeom prst="rect">
            <a:avLst/>
          </a:prstGeom>
          <a:noFill/>
          <a:ln/>
        </p:spPr>
        <p:txBody>
          <a:bodyPr wrap="square" lIns="0" tIns="0" rIns="0" bIns="0" rtlCol="0" anchor="ctr"/>
          <a:lstStyle/>
          <a:p>
            <a:pPr indent="0" marL="0">
              <a:buNone/>
            </a:pPr>
            <a:r>
              <a:rPr lang="en-US" sz="1150" b="1" dirty="0">
                <a:solidFill>
                  <a:srgbClr val="0F172A"/>
                </a:solidFill>
              </a:rPr>
              <a:t>Operating principle</a:t>
            </a:r>
            <a:endParaRPr lang="en-US" sz="1150" dirty="0"/>
          </a:p>
        </p:txBody>
      </p:sp>
      <p:sp>
        <p:nvSpPr>
          <p:cNvPr id="14" name="Text 12"/>
          <p:cNvSpPr/>
          <p:nvPr/>
        </p:nvSpPr>
        <p:spPr>
          <a:xfrm>
            <a:off x="6428232" y="1856232"/>
            <a:ext cx="5047488" cy="61264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Every new country needs launch controls, local pricing, privacy/tax review, source quality tests, and support readiness before it becomes visible.</a:t>
            </a:r>
            <a:endParaRPr lang="en-US" sz="880" dirty="0"/>
          </a:p>
        </p:txBody>
      </p:sp>
      <p:graphicFrame>
        <p:nvGraphicFramePr>
          <p:cNvPr id="11" name="Table 0"/>
          <p:cNvGraphicFramePr>
            <a:graphicFrameLocks noGrp="1"/>
          </p:cNvGraphicFramePr>
          <p:nvPr>
            <p:extLst>
              <p:ext uri="{D42A27DB-BD31-4B8C-83A1-F6EECF244321}">
                <p14:modId xmlns:p14="http://schemas.microsoft.com/office/powerpoint/2010/main" val="1579011935"/>
              </p:ext>
            </p:extLst>
          </p:nvPr>
        </p:nvGraphicFramePr>
        <p:xfrm>
          <a:off x="685800" y="3063240"/>
          <a:ext cx="10835640" cy="1874520"/>
        </p:xfrm>
        <a:graphic>
          <a:graphicData uri="http://schemas.openxmlformats.org/drawingml/2006/table">
            <a:tbl>
              <a:tblPr/>
              <a:tblGrid>
                <a:gridCol w="2468880"/>
                <a:gridCol w="8366760"/>
              </a:tblGrid>
              <a:tr h="374904">
                <a:tc>
                  <a:txBody>
                    <a:bodyPr/>
                    <a:lstStyle/>
                    <a:p>
                      <a:pPr indent="0" marL="0">
                        <a:buNone/>
                      </a:pPr>
                      <a:r>
                        <a:rPr lang="en-US" sz="850" b="1" dirty="0">
                          <a:solidFill>
                            <a:srgbClr val="FFFFFF"/>
                          </a:solidFill>
                          <a:latin typeface="Aptos" pitchFamily="34" charset="0"/>
                          <a:ea typeface="Aptos" pitchFamily="34" charset="-122"/>
                          <a:cs typeface="Aptos" pitchFamily="34" charset="-120"/>
                        </a:rPr>
                        <a:t>Expansion Gate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Pass Criteria</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r>
              <a:tr h="374904">
                <a:tc>
                  <a:txBody>
                    <a:bodyPr/>
                    <a:lstStyle/>
                    <a:p>
                      <a:pPr indent="0" marL="0">
                        <a:buNone/>
                      </a:pPr>
                      <a:r>
                        <a:rPr lang="en-US" sz="850" dirty="0">
                          <a:solidFill>
                            <a:srgbClr val="334155"/>
                          </a:solidFill>
                          <a:latin typeface="Aptos" pitchFamily="34" charset="0"/>
                          <a:ea typeface="Aptos" pitchFamily="34" charset="-122"/>
                          <a:cs typeface="Aptos" pitchFamily="34" charset="-120"/>
                        </a:rPr>
                        <a:t>Demand</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Users or recruiters ask for the country, or organic traffic/signups appear.</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374904">
                <a:tc>
                  <a:txBody>
                    <a:bodyPr/>
                    <a:lstStyle/>
                    <a:p>
                      <a:pPr indent="0" marL="0">
                        <a:buNone/>
                      </a:pPr>
                      <a:r>
                        <a:rPr lang="en-US" sz="850" dirty="0">
                          <a:solidFill>
                            <a:srgbClr val="334155"/>
                          </a:solidFill>
                          <a:latin typeface="Aptos" pitchFamily="34" charset="0"/>
                          <a:ea typeface="Aptos" pitchFamily="34" charset="-122"/>
                          <a:cs typeface="Aptos" pitchFamily="34" charset="-120"/>
                        </a:rPr>
                        <a:t>Quality</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Local searches return useful jobs/candidates with acceptable source coverage.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374904">
                <a:tc>
                  <a:txBody>
                    <a:bodyPr/>
                    <a:lstStyle/>
                    <a:p>
                      <a:pPr indent="0" marL="0">
                        <a:buNone/>
                      </a:pPr>
                      <a:r>
                        <a:rPr lang="en-US" sz="850" dirty="0">
                          <a:solidFill>
                            <a:srgbClr val="334155"/>
                          </a:solidFill>
                          <a:latin typeface="Aptos" pitchFamily="34" charset="0"/>
                          <a:ea typeface="Aptos" pitchFamily="34" charset="-122"/>
                          <a:cs typeface="Aptos" pitchFamily="34" charset="-120"/>
                        </a:rPr>
                        <a:t>Compliance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Privacy, tax, payment, email, and data handling requirements reviewed.</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374904">
                <a:tc>
                  <a:txBody>
                    <a:bodyPr/>
                    <a:lstStyle/>
                    <a:p>
                      <a:pPr indent="0" marL="0">
                        <a:buNone/>
                      </a:pPr>
                      <a:r>
                        <a:rPr lang="en-US" sz="850" dirty="0">
                          <a:solidFill>
                            <a:srgbClr val="334155"/>
                          </a:solidFill>
                          <a:latin typeface="Aptos" pitchFamily="34" charset="0"/>
                          <a:ea typeface="Aptos" pitchFamily="34" charset="-122"/>
                          <a:cs typeface="Aptos" pitchFamily="34" charset="-120"/>
                        </a:rPr>
                        <a:t>Support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Employee agent and support flows can handle local issues.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bl>
          </a:graphicData>
        </a:graphic>
      </p:graphicFrame>
      <p:sp>
        <p:nvSpPr>
          <p:cNvPr id="16" name="Text 13"/>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10</a:t>
            </a:r>
            <a:endParaRPr lang="en-US" sz="750" dirty="0"/>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46304"/>
          </a:xfrm>
          <a:prstGeom prst="rect">
            <a:avLst/>
          </a:prstGeom>
          <a:solidFill>
            <a:srgbClr val="2563EB"/>
          </a:solidFill>
          <a:ln w="127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84048" y="256032"/>
            <a:ext cx="2194560" cy="228600"/>
          </a:xfrm>
          <a:prstGeom prst="rect">
            <a:avLst/>
          </a:prstGeom>
          <a:noFill/>
        </p:spPr>
        <p:txBody>
          <a:bodyPr wrap="none">
            <a:spAutoFit/>
          </a:bodyPr>
          <a:lstStyle/>
          <a:p>
            <a:pPr algn="l"/>
            <a:r>
              <a:rPr sz="1050" b="1">
                <a:solidFill>
                  <a:srgbClr val="0F172A"/>
                </a:solidFill>
                <a:latin typeface="Aptos"/>
              </a:rPr>
              <a:t>eWorkConnection</a:t>
            </a:r>
          </a:p>
        </p:txBody>
      </p:sp>
      <p:sp>
        <p:nvSpPr>
          <p:cNvPr id="4" name="TextBox 3"/>
          <p:cNvSpPr txBox="1"/>
          <p:nvPr/>
        </p:nvSpPr>
        <p:spPr>
          <a:xfrm>
            <a:off x="384048" y="658368"/>
            <a:ext cx="8412480" cy="457200"/>
          </a:xfrm>
          <a:prstGeom prst="rect">
            <a:avLst/>
          </a:prstGeom>
          <a:noFill/>
        </p:spPr>
        <p:txBody>
          <a:bodyPr wrap="none">
            <a:spAutoFit/>
          </a:bodyPr>
          <a:lstStyle/>
          <a:p>
            <a:pPr algn="l"/>
            <a:r>
              <a:rPr sz="2500" b="1">
                <a:solidFill>
                  <a:srgbClr val="0F172A"/>
                </a:solidFill>
                <a:latin typeface="Aptos"/>
              </a:rPr>
              <a:t>Growth Controls</a:t>
            </a:r>
          </a:p>
        </p:txBody>
      </p:sp>
      <p:sp>
        <p:nvSpPr>
          <p:cNvPr id="5" name="TextBox 4"/>
          <p:cNvSpPr txBox="1"/>
          <p:nvPr/>
        </p:nvSpPr>
        <p:spPr>
          <a:xfrm>
            <a:off x="402336" y="1115568"/>
            <a:ext cx="9509760" cy="310896"/>
          </a:xfrm>
          <a:prstGeom prst="rect">
            <a:avLst/>
          </a:prstGeom>
          <a:noFill/>
        </p:spPr>
        <p:txBody>
          <a:bodyPr wrap="none">
            <a:spAutoFit/>
          </a:bodyPr>
          <a:lstStyle/>
          <a:p>
            <a:pPr algn="l"/>
            <a:r>
              <a:rPr sz="1050" b="0">
                <a:solidFill>
                  <a:srgbClr val="64748B"/>
                </a:solidFill>
                <a:latin typeface="Aptos"/>
              </a:rPr>
              <a:t>Marketing should be admin-controlled, country-aware, and measurable.</a:t>
            </a:r>
          </a:p>
        </p:txBody>
      </p:sp>
      <p:sp>
        <p:nvSpPr>
          <p:cNvPr id="6" name="TextBox 5"/>
          <p:cNvSpPr txBox="1"/>
          <p:nvPr/>
        </p:nvSpPr>
        <p:spPr>
          <a:xfrm>
            <a:off x="9464040" y="274320"/>
            <a:ext cx="2240280" cy="237744"/>
          </a:xfrm>
          <a:prstGeom prst="rect">
            <a:avLst/>
          </a:prstGeom>
          <a:noFill/>
        </p:spPr>
        <p:txBody>
          <a:bodyPr wrap="none">
            <a:spAutoFit/>
          </a:bodyPr>
          <a:lstStyle/>
          <a:p>
            <a:pPr algn="r"/>
            <a:r>
              <a:rPr sz="900" b="0">
                <a:solidFill>
                  <a:srgbClr val="64748B"/>
                </a:solidFill>
                <a:latin typeface="Aptos"/>
              </a:rPr>
              <a:t>Soft Launch Planning</a:t>
            </a:r>
          </a:p>
        </p:txBody>
      </p:sp>
      <p:sp>
        <p:nvSpPr>
          <p:cNvPr id="7" name="Rectangle 6"/>
          <p:cNvSpPr/>
          <p:nvPr/>
        </p:nvSpPr>
        <p:spPr>
          <a:xfrm>
            <a:off x="594360" y="1508760"/>
            <a:ext cx="3401568" cy="1234440"/>
          </a:xfrm>
          <a:prstGeom prst="rect">
            <a:avLst/>
          </a:prstGeom>
          <a:solidFill>
            <a:srgbClr val="F8FAFC"/>
          </a:solidFill>
          <a:ln w="889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594360" y="1508760"/>
            <a:ext cx="64008" cy="1234440"/>
          </a:xfrm>
          <a:prstGeom prst="rect">
            <a:avLst/>
          </a:prstGeom>
          <a:solidFill>
            <a:srgbClr val="059669"/>
          </a:solidFill>
          <a:ln w="12700">
            <a:solidFill>
              <a:srgbClr val="05966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58952" y="1636776"/>
            <a:ext cx="3127248" cy="228600"/>
          </a:xfrm>
          <a:prstGeom prst="rect">
            <a:avLst/>
          </a:prstGeom>
          <a:noFill/>
        </p:spPr>
        <p:txBody>
          <a:bodyPr wrap="none">
            <a:spAutoFit/>
          </a:bodyPr>
          <a:lstStyle/>
          <a:p>
            <a:pPr algn="l"/>
            <a:r>
              <a:rPr sz="1150" b="1">
                <a:solidFill>
                  <a:srgbClr val="0F172A"/>
                </a:solidFill>
                <a:latin typeface="Aptos"/>
              </a:rPr>
              <a:t>Referral links</a:t>
            </a:r>
          </a:p>
        </p:txBody>
      </p:sp>
      <p:sp>
        <p:nvSpPr>
          <p:cNvPr id="10" name="TextBox 9"/>
          <p:cNvSpPr txBox="1"/>
          <p:nvPr/>
        </p:nvSpPr>
        <p:spPr>
          <a:xfrm>
            <a:off x="758952" y="1947672"/>
            <a:ext cx="3145536" cy="704088"/>
          </a:xfrm>
          <a:prstGeom prst="rect">
            <a:avLst/>
          </a:prstGeom>
          <a:noFill/>
        </p:spPr>
        <p:txBody>
          <a:bodyPr wrap="square">
            <a:spAutoFit/>
          </a:bodyPr>
          <a:lstStyle/>
          <a:p>
            <a:pPr algn="l"/>
            <a:r>
              <a:rPr sz="880" b="0">
                <a:solidFill>
                  <a:srgbClr val="64748B"/>
                </a:solidFill>
                <a:latin typeface="Aptos"/>
              </a:rPr>
              <a:t>Give job seekers or recruiters a personal link and discount, controlled by per-user and program caps.</a:t>
            </a:r>
          </a:p>
        </p:txBody>
      </p:sp>
      <p:sp>
        <p:nvSpPr>
          <p:cNvPr id="11" name="Rectangle 10"/>
          <p:cNvSpPr/>
          <p:nvPr/>
        </p:nvSpPr>
        <p:spPr>
          <a:xfrm>
            <a:off x="4361688" y="1508760"/>
            <a:ext cx="3401568" cy="1234440"/>
          </a:xfrm>
          <a:prstGeom prst="rect">
            <a:avLst/>
          </a:prstGeom>
          <a:solidFill>
            <a:srgbClr val="F8FAFC"/>
          </a:solidFill>
          <a:ln w="889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361688" y="1508760"/>
            <a:ext cx="64008" cy="1234440"/>
          </a:xfrm>
          <a:prstGeom prst="rect">
            <a:avLst/>
          </a:prstGeom>
          <a:solidFill>
            <a:srgbClr val="0EA5E9"/>
          </a:solidFill>
          <a:ln w="12700">
            <a:solidFill>
              <a:srgbClr val="0EA5E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26280" y="1636776"/>
            <a:ext cx="3127248" cy="228600"/>
          </a:xfrm>
          <a:prstGeom prst="rect">
            <a:avLst/>
          </a:prstGeom>
          <a:noFill/>
        </p:spPr>
        <p:txBody>
          <a:bodyPr wrap="none">
            <a:spAutoFit/>
          </a:bodyPr>
          <a:lstStyle/>
          <a:p>
            <a:pPr algn="l"/>
            <a:r>
              <a:rPr sz="1150" b="1">
                <a:solidFill>
                  <a:srgbClr val="0F172A"/>
                </a:solidFill>
                <a:latin typeface="Aptos"/>
              </a:rPr>
              <a:t>User-specific promotions</a:t>
            </a:r>
          </a:p>
        </p:txBody>
      </p:sp>
      <p:sp>
        <p:nvSpPr>
          <p:cNvPr id="14" name="TextBox 13"/>
          <p:cNvSpPr txBox="1"/>
          <p:nvPr/>
        </p:nvSpPr>
        <p:spPr>
          <a:xfrm>
            <a:off x="4526280" y="1947672"/>
            <a:ext cx="3145536" cy="704088"/>
          </a:xfrm>
          <a:prstGeom prst="rect">
            <a:avLst/>
          </a:prstGeom>
          <a:noFill/>
        </p:spPr>
        <p:txBody>
          <a:bodyPr wrap="square">
            <a:spAutoFit/>
          </a:bodyPr>
          <a:lstStyle/>
          <a:p>
            <a:pPr algn="l"/>
            <a:r>
              <a:rPr sz="880" b="0">
                <a:solidFill>
                  <a:srgbClr val="64748B"/>
                </a:solidFill>
                <a:latin typeface="Aptos"/>
              </a:rPr>
              <a:t>Offer founder-network, pilot recruiter, or country partner discounts without changing public pricing.</a:t>
            </a:r>
          </a:p>
        </p:txBody>
      </p:sp>
      <p:sp>
        <p:nvSpPr>
          <p:cNvPr id="15" name="Rectangle 14"/>
          <p:cNvSpPr/>
          <p:nvPr/>
        </p:nvSpPr>
        <p:spPr>
          <a:xfrm>
            <a:off x="8129016" y="1508760"/>
            <a:ext cx="3401568" cy="1234440"/>
          </a:xfrm>
          <a:prstGeom prst="rect">
            <a:avLst/>
          </a:prstGeom>
          <a:solidFill>
            <a:srgbClr val="F8FAFC"/>
          </a:solidFill>
          <a:ln w="889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8129016" y="1508760"/>
            <a:ext cx="64008" cy="1234440"/>
          </a:xfrm>
          <a:prstGeom prst="rect">
            <a:avLst/>
          </a:prstGeom>
          <a:solidFill>
            <a:srgbClr val="2563EB"/>
          </a:solidFill>
          <a:ln w="127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293608" y="1636776"/>
            <a:ext cx="3127248" cy="228600"/>
          </a:xfrm>
          <a:prstGeom prst="rect">
            <a:avLst/>
          </a:prstGeom>
          <a:noFill/>
        </p:spPr>
        <p:txBody>
          <a:bodyPr wrap="none">
            <a:spAutoFit/>
          </a:bodyPr>
          <a:lstStyle/>
          <a:p>
            <a:pPr algn="l"/>
            <a:r>
              <a:rPr sz="1150" b="1">
                <a:solidFill>
                  <a:srgbClr val="0F172A"/>
                </a:solidFill>
                <a:latin typeface="Aptos"/>
              </a:rPr>
              <a:t>Sponsored placements</a:t>
            </a:r>
          </a:p>
        </p:txBody>
      </p:sp>
      <p:sp>
        <p:nvSpPr>
          <p:cNvPr id="18" name="TextBox 17"/>
          <p:cNvSpPr txBox="1"/>
          <p:nvPr/>
        </p:nvSpPr>
        <p:spPr>
          <a:xfrm>
            <a:off x="8293608" y="1947672"/>
            <a:ext cx="3145536" cy="704088"/>
          </a:xfrm>
          <a:prstGeom prst="rect">
            <a:avLst/>
          </a:prstGeom>
          <a:noFill/>
        </p:spPr>
        <p:txBody>
          <a:bodyPr wrap="square">
            <a:spAutoFit/>
          </a:bodyPr>
          <a:lstStyle/>
          <a:p>
            <a:pPr algn="l"/>
            <a:r>
              <a:rPr sz="880" b="0">
                <a:solidFill>
                  <a:srgbClr val="64748B"/>
                </a:solidFill>
                <a:latin typeface="Aptos"/>
              </a:rPr>
              <a:t>Promote approved partners, hiring brands, training providers, or services with clear Sponsored labels.</a:t>
            </a:r>
          </a:p>
        </p:txBody>
      </p:sp>
      <p:sp>
        <p:nvSpPr>
          <p:cNvPr id="19" name="Rectangle 18"/>
          <p:cNvSpPr/>
          <p:nvPr/>
        </p:nvSpPr>
        <p:spPr>
          <a:xfrm>
            <a:off x="594360" y="3200400"/>
            <a:ext cx="3401568" cy="1234440"/>
          </a:xfrm>
          <a:prstGeom prst="rect">
            <a:avLst/>
          </a:prstGeom>
          <a:solidFill>
            <a:srgbClr val="F8FAFC"/>
          </a:solidFill>
          <a:ln w="889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594360" y="3200400"/>
            <a:ext cx="64008" cy="1234440"/>
          </a:xfrm>
          <a:prstGeom prst="rect">
            <a:avLst/>
          </a:prstGeom>
          <a:solidFill>
            <a:srgbClr val="EA580C"/>
          </a:solidFill>
          <a:ln w="12700">
            <a:solidFill>
              <a:srgbClr val="EA580C"/>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758952" y="3328416"/>
            <a:ext cx="3127248" cy="228600"/>
          </a:xfrm>
          <a:prstGeom prst="rect">
            <a:avLst/>
          </a:prstGeom>
          <a:noFill/>
        </p:spPr>
        <p:txBody>
          <a:bodyPr wrap="none">
            <a:spAutoFit/>
          </a:bodyPr>
          <a:lstStyle/>
          <a:p>
            <a:pPr algn="l"/>
            <a:r>
              <a:rPr sz="1150" b="1">
                <a:solidFill>
                  <a:srgbClr val="0F172A"/>
                </a:solidFill>
                <a:latin typeface="Aptos"/>
              </a:rPr>
              <a:t>Content loops</a:t>
            </a:r>
          </a:p>
        </p:txBody>
      </p:sp>
      <p:sp>
        <p:nvSpPr>
          <p:cNvPr id="22" name="TextBox 21"/>
          <p:cNvSpPr txBox="1"/>
          <p:nvPr/>
        </p:nvSpPr>
        <p:spPr>
          <a:xfrm>
            <a:off x="758952" y="3639312"/>
            <a:ext cx="3145536" cy="704088"/>
          </a:xfrm>
          <a:prstGeom prst="rect">
            <a:avLst/>
          </a:prstGeom>
          <a:noFill/>
        </p:spPr>
        <p:txBody>
          <a:bodyPr wrap="square">
            <a:spAutoFit/>
          </a:bodyPr>
          <a:lstStyle/>
          <a:p>
            <a:pPr algn="l"/>
            <a:r>
              <a:rPr sz="880" b="0">
                <a:solidFill>
                  <a:srgbClr val="64748B"/>
                </a:solidFill>
                <a:latin typeface="Aptos"/>
              </a:rPr>
              <a:t>Use short demo videos, match-score education, job-search guides, and recruiter workflow posts.</a:t>
            </a:r>
          </a:p>
        </p:txBody>
      </p:sp>
      <p:sp>
        <p:nvSpPr>
          <p:cNvPr id="23" name="Rectangle 22"/>
          <p:cNvSpPr/>
          <p:nvPr/>
        </p:nvSpPr>
        <p:spPr>
          <a:xfrm>
            <a:off x="4361688" y="3200400"/>
            <a:ext cx="3401568" cy="1234440"/>
          </a:xfrm>
          <a:prstGeom prst="rect">
            <a:avLst/>
          </a:prstGeom>
          <a:solidFill>
            <a:srgbClr val="F8FAFC"/>
          </a:solidFill>
          <a:ln w="889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4361688" y="3200400"/>
            <a:ext cx="64008" cy="1234440"/>
          </a:xfrm>
          <a:prstGeom prst="rect">
            <a:avLst/>
          </a:prstGeom>
          <a:solidFill>
            <a:srgbClr val="059669"/>
          </a:solidFill>
          <a:ln w="12700">
            <a:solidFill>
              <a:srgbClr val="05966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4526280" y="3328416"/>
            <a:ext cx="3127248" cy="228600"/>
          </a:xfrm>
          <a:prstGeom prst="rect">
            <a:avLst/>
          </a:prstGeom>
          <a:noFill/>
        </p:spPr>
        <p:txBody>
          <a:bodyPr wrap="none">
            <a:spAutoFit/>
          </a:bodyPr>
          <a:lstStyle/>
          <a:p>
            <a:pPr algn="l"/>
            <a:r>
              <a:rPr sz="1150" b="1">
                <a:solidFill>
                  <a:srgbClr val="0F172A"/>
                </a:solidFill>
                <a:latin typeface="Aptos"/>
              </a:rPr>
              <a:t>Daily support learning</a:t>
            </a:r>
          </a:p>
        </p:txBody>
      </p:sp>
      <p:sp>
        <p:nvSpPr>
          <p:cNvPr id="26" name="TextBox 25"/>
          <p:cNvSpPr txBox="1"/>
          <p:nvPr/>
        </p:nvSpPr>
        <p:spPr>
          <a:xfrm>
            <a:off x="4526280" y="3639312"/>
            <a:ext cx="3145536" cy="704088"/>
          </a:xfrm>
          <a:prstGeom prst="rect">
            <a:avLst/>
          </a:prstGeom>
          <a:noFill/>
        </p:spPr>
        <p:txBody>
          <a:bodyPr wrap="square">
            <a:spAutoFit/>
          </a:bodyPr>
          <a:lstStyle/>
          <a:p>
            <a:pPr algn="l"/>
            <a:r>
              <a:rPr sz="880" b="0">
                <a:solidFill>
                  <a:srgbClr val="64748B"/>
                </a:solidFill>
                <a:latin typeface="Aptos"/>
              </a:rPr>
              <a:t>Review P0/P1 summaries before scaling spend; do not market through unresolved login/search/support defects.</a:t>
            </a:r>
          </a:p>
        </p:txBody>
      </p:sp>
      <p:sp>
        <p:nvSpPr>
          <p:cNvPr id="27" name="Rectangle 26"/>
          <p:cNvSpPr/>
          <p:nvPr/>
        </p:nvSpPr>
        <p:spPr>
          <a:xfrm>
            <a:off x="8129016" y="3200400"/>
            <a:ext cx="3401568" cy="1234440"/>
          </a:xfrm>
          <a:prstGeom prst="rect">
            <a:avLst/>
          </a:prstGeom>
          <a:solidFill>
            <a:srgbClr val="F8FAFC"/>
          </a:solidFill>
          <a:ln w="889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8129016" y="3200400"/>
            <a:ext cx="64008" cy="1234440"/>
          </a:xfrm>
          <a:prstGeom prst="rect">
            <a:avLst/>
          </a:prstGeom>
          <a:solidFill>
            <a:srgbClr val="2563EB"/>
          </a:solidFill>
          <a:ln w="12700">
            <a:solidFill>
              <a:srgbClr val="2563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8293608" y="3328416"/>
            <a:ext cx="3127248" cy="228600"/>
          </a:xfrm>
          <a:prstGeom prst="rect">
            <a:avLst/>
          </a:prstGeom>
          <a:noFill/>
        </p:spPr>
        <p:txBody>
          <a:bodyPr wrap="none">
            <a:spAutoFit/>
          </a:bodyPr>
          <a:lstStyle/>
          <a:p>
            <a:pPr algn="l"/>
            <a:r>
              <a:rPr sz="1150" b="1">
                <a:solidFill>
                  <a:srgbClr val="0F172A"/>
                </a:solidFill>
                <a:latin typeface="Aptos"/>
              </a:rPr>
              <a:t>Mobile download path</a:t>
            </a:r>
          </a:p>
        </p:txBody>
      </p:sp>
      <p:sp>
        <p:nvSpPr>
          <p:cNvPr id="30" name="TextBox 29"/>
          <p:cNvSpPr txBox="1"/>
          <p:nvPr/>
        </p:nvSpPr>
        <p:spPr>
          <a:xfrm>
            <a:off x="8293608" y="3639312"/>
            <a:ext cx="3145536" cy="704088"/>
          </a:xfrm>
          <a:prstGeom prst="rect">
            <a:avLst/>
          </a:prstGeom>
          <a:noFill/>
        </p:spPr>
        <p:txBody>
          <a:bodyPr wrap="square">
            <a:spAutoFit/>
          </a:bodyPr>
          <a:lstStyle/>
          <a:p>
            <a:pPr algn="l"/>
            <a:r>
              <a:rPr sz="880" b="0">
                <a:solidFill>
                  <a:srgbClr val="64748B"/>
                </a:solidFill>
                <a:latin typeface="Aptos"/>
              </a:rPr>
              <a:t>Keep install visible only when enabled; Google Play first, Apple after native/mobile polish improves.</a:t>
            </a:r>
          </a:p>
        </p:txBody>
      </p:sp>
      <p:sp>
        <p:nvSpPr>
          <p:cNvPr id="31" name="TextBox 30"/>
          <p:cNvSpPr txBox="1"/>
          <p:nvPr/>
        </p:nvSpPr>
        <p:spPr>
          <a:xfrm>
            <a:off x="384048" y="6565392"/>
            <a:ext cx="4389120" cy="182880"/>
          </a:xfrm>
          <a:prstGeom prst="rect">
            <a:avLst/>
          </a:prstGeom>
          <a:noFill/>
        </p:spPr>
        <p:txBody>
          <a:bodyPr wrap="none">
            <a:spAutoFit/>
          </a:bodyPr>
          <a:lstStyle/>
          <a:p>
            <a:pPr algn="l"/>
            <a:r>
              <a:rPr sz="750" b="0">
                <a:solidFill>
                  <a:srgbClr val="64748B"/>
                </a:solidFill>
                <a:latin typeface="Aptos"/>
              </a:rPr>
              <a:t>Confidential planning draft | 11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Launch Strategy</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Start with a narrow audience, learn fast, and expand only where quality holds.</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sp>
        <p:nvSpPr>
          <p:cNvPr id="7" name="Shape 5"/>
          <p:cNvSpPr/>
          <p:nvPr/>
        </p:nvSpPr>
        <p:spPr>
          <a:xfrm>
            <a:off x="594360" y="1417320"/>
            <a:ext cx="3429000" cy="1188720"/>
          </a:xfrm>
          <a:prstGeom prst="roundRect">
            <a:avLst>
              <a:gd name="adj" fmla="val 6154"/>
            </a:avLst>
          </a:prstGeom>
          <a:solidFill>
            <a:srgbClr val="F8FAFC"/>
          </a:solidFill>
          <a:ln w="12700">
            <a:solidFill>
              <a:srgbClr val="CBD5E1"/>
            </a:solidFill>
            <a:prstDash val="solid"/>
          </a:ln>
        </p:spPr>
        <p:txBody>
          <a:bodyPr/>
          <a:p/>
        </p:txBody>
      </p:sp>
      <p:sp>
        <p:nvSpPr>
          <p:cNvPr id="8" name="Shape 6"/>
          <p:cNvSpPr/>
          <p:nvPr/>
        </p:nvSpPr>
        <p:spPr>
          <a:xfrm>
            <a:off x="594360" y="1417320"/>
            <a:ext cx="64008" cy="1188720"/>
          </a:xfrm>
          <a:prstGeom prst="rect">
            <a:avLst/>
          </a:prstGeom>
          <a:solidFill>
            <a:srgbClr val="2563EB"/>
          </a:solidFill>
          <a:ln w="12700">
            <a:solidFill>
              <a:srgbClr val="2563EB"/>
            </a:solidFill>
            <a:prstDash val="solid"/>
          </a:ln>
        </p:spPr>
        <p:txBody>
          <a:bodyPr/>
          <a:p/>
        </p:txBody>
      </p:sp>
      <p:sp>
        <p:nvSpPr>
          <p:cNvPr id="9" name="Text 7"/>
          <p:cNvSpPr/>
          <p:nvPr/>
        </p:nvSpPr>
        <p:spPr>
          <a:xfrm>
            <a:off x="758952" y="1545336"/>
            <a:ext cx="3154680" cy="228600"/>
          </a:xfrm>
          <a:prstGeom prst="rect">
            <a:avLst/>
          </a:prstGeom>
          <a:noFill/>
          <a:ln/>
        </p:spPr>
        <p:txBody>
          <a:bodyPr wrap="square" lIns="0" tIns="0" rIns="0" bIns="0" rtlCol="0" anchor="ctr"/>
          <a:lstStyle/>
          <a:p>
            <a:pPr indent="0" marL="0">
              <a:buNone/>
            </a:pPr>
            <a:r>
              <a:rPr lang="en-US" sz="1150" b="1" dirty="0">
                <a:solidFill>
                  <a:srgbClr val="0F172A"/>
                </a:solidFill>
              </a:rPr>
              <a:t>Phase 1: USA</a:t>
            </a:r>
            <a:endParaRPr lang="en-US" sz="1150" dirty="0"/>
          </a:p>
        </p:txBody>
      </p:sp>
      <p:sp>
        <p:nvSpPr>
          <p:cNvPr id="10" name="Text 8"/>
          <p:cNvSpPr/>
          <p:nvPr/>
        </p:nvSpPr>
        <p:spPr>
          <a:xfrm>
            <a:off x="758952" y="1856232"/>
            <a:ext cx="3172968" cy="65836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Use founder LinkedIn network, job seekers in transition, recruiters, Salesforce/IT/admin communities, and local professional groups. Lead with Command Center and keep Classic Home available as a fallback.</a:t>
            </a:r>
            <a:endParaRPr lang="en-US" sz="880" dirty="0"/>
          </a:p>
        </p:txBody>
      </p:sp>
      <p:sp>
        <p:nvSpPr>
          <p:cNvPr id="11" name="Shape 9"/>
          <p:cNvSpPr/>
          <p:nvPr/>
        </p:nvSpPr>
        <p:spPr>
          <a:xfrm>
            <a:off x="4389120" y="1417320"/>
            <a:ext cx="3429000" cy="1188720"/>
          </a:xfrm>
          <a:prstGeom prst="roundRect">
            <a:avLst>
              <a:gd name="adj" fmla="val 6154"/>
            </a:avLst>
          </a:prstGeom>
          <a:solidFill>
            <a:srgbClr val="F8FAFC"/>
          </a:solidFill>
          <a:ln w="12700">
            <a:solidFill>
              <a:srgbClr val="CBD5E1"/>
            </a:solidFill>
            <a:prstDash val="solid"/>
          </a:ln>
        </p:spPr>
        <p:txBody>
          <a:bodyPr/>
          <a:p/>
        </p:txBody>
      </p:sp>
      <p:sp>
        <p:nvSpPr>
          <p:cNvPr id="12" name="Shape 10"/>
          <p:cNvSpPr/>
          <p:nvPr/>
        </p:nvSpPr>
        <p:spPr>
          <a:xfrm>
            <a:off x="4389120" y="1417320"/>
            <a:ext cx="64008" cy="1188720"/>
          </a:xfrm>
          <a:prstGeom prst="rect">
            <a:avLst/>
          </a:prstGeom>
          <a:solidFill>
            <a:srgbClr val="059669"/>
          </a:solidFill>
          <a:ln w="12700">
            <a:solidFill>
              <a:srgbClr val="059669"/>
            </a:solidFill>
            <a:prstDash val="solid"/>
          </a:ln>
        </p:spPr>
        <p:txBody>
          <a:bodyPr/>
          <a:p/>
        </p:txBody>
      </p:sp>
      <p:sp>
        <p:nvSpPr>
          <p:cNvPr id="13" name="Text 11"/>
          <p:cNvSpPr/>
          <p:nvPr/>
        </p:nvSpPr>
        <p:spPr>
          <a:xfrm>
            <a:off x="4553712" y="1545336"/>
            <a:ext cx="3154680" cy="228600"/>
          </a:xfrm>
          <a:prstGeom prst="rect">
            <a:avLst/>
          </a:prstGeom>
          <a:noFill/>
          <a:ln/>
        </p:spPr>
        <p:txBody>
          <a:bodyPr wrap="square" lIns="0" tIns="0" rIns="0" bIns="0" rtlCol="0" anchor="ctr"/>
          <a:lstStyle/>
          <a:p>
            <a:pPr indent="0" marL="0">
              <a:buNone/>
            </a:pPr>
            <a:r>
              <a:rPr lang="en-US" sz="1150" b="1" dirty="0">
                <a:solidFill>
                  <a:srgbClr val="0F172A"/>
                </a:solidFill>
              </a:rPr>
              <a:t>Phase 2: India</a:t>
            </a:r>
            <a:endParaRPr lang="en-US" sz="1150" dirty="0"/>
          </a:p>
        </p:txBody>
      </p:sp>
      <p:sp>
        <p:nvSpPr>
          <p:cNvPr id="14" name="Text 12"/>
          <p:cNvSpPr/>
          <p:nvPr/>
        </p:nvSpPr>
        <p:spPr>
          <a:xfrm>
            <a:off x="4553712" y="1856232"/>
            <a:ext cx="3172968" cy="65836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Target tech job seekers, resume/interview prep users, affordable recruiter sourcing, alumni groups, WhatsApp/LinkedIn communities.</a:t>
            </a:r>
            <a:endParaRPr lang="en-US" sz="880" dirty="0"/>
          </a:p>
        </p:txBody>
      </p:sp>
      <p:sp>
        <p:nvSpPr>
          <p:cNvPr id="15" name="Shape 13"/>
          <p:cNvSpPr/>
          <p:nvPr/>
        </p:nvSpPr>
        <p:spPr>
          <a:xfrm>
            <a:off x="8183880" y="1417320"/>
            <a:ext cx="3429000" cy="1188720"/>
          </a:xfrm>
          <a:prstGeom prst="roundRect">
            <a:avLst>
              <a:gd name="adj" fmla="val 6154"/>
            </a:avLst>
          </a:prstGeom>
          <a:solidFill>
            <a:srgbClr val="F8FAFC"/>
          </a:solidFill>
          <a:ln w="12700">
            <a:solidFill>
              <a:srgbClr val="CBD5E1"/>
            </a:solidFill>
            <a:prstDash val="solid"/>
          </a:ln>
        </p:spPr>
        <p:txBody>
          <a:bodyPr/>
          <a:p/>
        </p:txBody>
      </p:sp>
      <p:sp>
        <p:nvSpPr>
          <p:cNvPr id="16" name="Shape 14"/>
          <p:cNvSpPr/>
          <p:nvPr/>
        </p:nvSpPr>
        <p:spPr>
          <a:xfrm>
            <a:off x="8183880" y="1417320"/>
            <a:ext cx="64008" cy="1188720"/>
          </a:xfrm>
          <a:prstGeom prst="rect">
            <a:avLst/>
          </a:prstGeom>
          <a:solidFill>
            <a:srgbClr val="0EA5E9"/>
          </a:solidFill>
          <a:ln w="12700">
            <a:solidFill>
              <a:srgbClr val="0EA5E9"/>
            </a:solidFill>
            <a:prstDash val="solid"/>
          </a:ln>
        </p:spPr>
        <p:txBody>
          <a:bodyPr/>
          <a:p/>
        </p:txBody>
      </p:sp>
      <p:sp>
        <p:nvSpPr>
          <p:cNvPr id="17" name="Text 15"/>
          <p:cNvSpPr/>
          <p:nvPr/>
        </p:nvSpPr>
        <p:spPr>
          <a:xfrm>
            <a:off x="8348472" y="1545336"/>
            <a:ext cx="3154680" cy="228600"/>
          </a:xfrm>
          <a:prstGeom prst="rect">
            <a:avLst/>
          </a:prstGeom>
          <a:noFill/>
          <a:ln/>
        </p:spPr>
        <p:txBody>
          <a:bodyPr wrap="square" lIns="0" tIns="0" rIns="0" bIns="0" rtlCol="0" anchor="ctr"/>
          <a:lstStyle/>
          <a:p>
            <a:pPr indent="0" marL="0">
              <a:buNone/>
            </a:pPr>
            <a:r>
              <a:rPr lang="en-US" sz="1150" b="1" dirty="0">
                <a:solidFill>
                  <a:srgbClr val="0F172A"/>
                </a:solidFill>
              </a:rPr>
              <a:t>Phase 3: Colombia</a:t>
            </a:r>
            <a:endParaRPr lang="en-US" sz="1150" dirty="0"/>
          </a:p>
        </p:txBody>
      </p:sp>
      <p:sp>
        <p:nvSpPr>
          <p:cNvPr id="18" name="Text 16"/>
          <p:cNvSpPr/>
          <p:nvPr/>
        </p:nvSpPr>
        <p:spPr>
          <a:xfrm>
            <a:off x="8348472" y="1856232"/>
            <a:ext cx="3172968" cy="65836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Bilingual remote-work positioning, LATAM recruiter discovery, English-learning/career communities, remote-friendly roles.</a:t>
            </a:r>
            <a:endParaRPr lang="en-US" sz="880" dirty="0"/>
          </a:p>
        </p:txBody>
      </p:sp>
      <p:sp>
        <p:nvSpPr>
          <p:cNvPr id="19" name="Shape 17"/>
          <p:cNvSpPr/>
          <p:nvPr/>
        </p:nvSpPr>
        <p:spPr>
          <a:xfrm>
            <a:off x="594360" y="2971800"/>
            <a:ext cx="10972800" cy="1097280"/>
          </a:xfrm>
          <a:prstGeom prst="roundRect">
            <a:avLst>
              <a:gd name="adj" fmla="val 6667"/>
            </a:avLst>
          </a:prstGeom>
          <a:solidFill>
            <a:srgbClr val="F8FAFC"/>
          </a:solidFill>
          <a:ln w="12700">
            <a:solidFill>
              <a:srgbClr val="CBD5E1"/>
            </a:solidFill>
            <a:prstDash val="solid"/>
          </a:ln>
        </p:spPr>
        <p:txBody>
          <a:bodyPr/>
          <a:p/>
        </p:txBody>
      </p:sp>
      <p:sp>
        <p:nvSpPr>
          <p:cNvPr id="20" name="Shape 18"/>
          <p:cNvSpPr/>
          <p:nvPr/>
        </p:nvSpPr>
        <p:spPr>
          <a:xfrm>
            <a:off x="594360" y="2971800"/>
            <a:ext cx="64008" cy="1097280"/>
          </a:xfrm>
          <a:prstGeom prst="rect">
            <a:avLst/>
          </a:prstGeom>
          <a:solidFill>
            <a:srgbClr val="0F172A"/>
          </a:solidFill>
          <a:ln w="12700">
            <a:solidFill>
              <a:srgbClr val="0F172A"/>
            </a:solidFill>
            <a:prstDash val="solid"/>
          </a:ln>
        </p:spPr>
        <p:txBody>
          <a:bodyPr/>
          <a:p/>
        </p:txBody>
      </p:sp>
      <p:sp>
        <p:nvSpPr>
          <p:cNvPr id="21" name="Text 19"/>
          <p:cNvSpPr/>
          <p:nvPr/>
        </p:nvSpPr>
        <p:spPr>
          <a:xfrm>
            <a:off x="758952" y="3099816"/>
            <a:ext cx="10698480" cy="228600"/>
          </a:xfrm>
          <a:prstGeom prst="rect">
            <a:avLst/>
          </a:prstGeom>
          <a:noFill/>
          <a:ln/>
        </p:spPr>
        <p:txBody>
          <a:bodyPr wrap="square" lIns="0" tIns="0" rIns="0" bIns="0" rtlCol="0" anchor="ctr"/>
          <a:lstStyle/>
          <a:p>
            <a:pPr indent="0" marL="0">
              <a:buNone/>
            </a:pPr>
            <a:r>
              <a:rPr lang="en-US" sz="1150" b="1" dirty="0">
                <a:solidFill>
                  <a:srgbClr val="0F172A"/>
                </a:solidFill>
              </a:rPr>
              <a:t>Core launch message</a:t>
            </a:r>
            <a:endParaRPr lang="en-US" sz="1150" dirty="0"/>
          </a:p>
        </p:txBody>
      </p:sp>
      <p:sp>
        <p:nvSpPr>
          <p:cNvPr id="22" name="Text 20"/>
          <p:cNvSpPr/>
          <p:nvPr/>
        </p:nvSpPr>
        <p:spPr>
          <a:xfrm>
            <a:off x="758952" y="3410712"/>
            <a:ext cx="10716768" cy="56692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A one-stop job and talent workflow: use Command Center for current job/talent signals, then search, compare history, match, post verified jobs, learn, prepare, connect, chat, and track.</a:t>
            </a:r>
            <a:endParaRPr lang="en-US" sz="880" dirty="0"/>
          </a:p>
        </p:txBody>
      </p:sp>
      <p:sp>
        <p:nvSpPr>
          <p:cNvPr id="23" name="Text 21"/>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2</a:t>
            </a:r>
            <a:endParaRPr lang="en-US" sz="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SWOT-Led Marketing Strategy</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Use strengths in the message and handle weaknesses with beta positioning.</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sp>
        <p:nvSpPr>
          <p:cNvPr id="7" name="Shape 5"/>
          <p:cNvSpPr/>
          <p:nvPr/>
        </p:nvSpPr>
        <p:spPr>
          <a:xfrm>
            <a:off x="594360" y="1325880"/>
            <a:ext cx="5303520" cy="1115568"/>
          </a:xfrm>
          <a:prstGeom prst="roundRect">
            <a:avLst>
              <a:gd name="adj" fmla="val 6557"/>
            </a:avLst>
          </a:prstGeom>
          <a:solidFill>
            <a:srgbClr val="F8FAFC"/>
          </a:solidFill>
          <a:ln w="12700">
            <a:solidFill>
              <a:srgbClr val="CBD5E1"/>
            </a:solidFill>
            <a:prstDash val="solid"/>
          </a:ln>
        </p:spPr>
        <p:txBody>
          <a:bodyPr/>
          <a:p/>
        </p:txBody>
      </p:sp>
      <p:sp>
        <p:nvSpPr>
          <p:cNvPr id="8" name="Shape 6"/>
          <p:cNvSpPr/>
          <p:nvPr/>
        </p:nvSpPr>
        <p:spPr>
          <a:xfrm>
            <a:off x="594360" y="1325880"/>
            <a:ext cx="64008" cy="1115568"/>
          </a:xfrm>
          <a:prstGeom prst="rect">
            <a:avLst/>
          </a:prstGeom>
          <a:solidFill>
            <a:srgbClr val="059669"/>
          </a:solidFill>
          <a:ln w="12700">
            <a:solidFill>
              <a:srgbClr val="059669"/>
            </a:solidFill>
            <a:prstDash val="solid"/>
          </a:ln>
        </p:spPr>
        <p:txBody>
          <a:bodyPr/>
          <a:p/>
        </p:txBody>
      </p:sp>
      <p:sp>
        <p:nvSpPr>
          <p:cNvPr id="9" name="Text 7"/>
          <p:cNvSpPr/>
          <p:nvPr/>
        </p:nvSpPr>
        <p:spPr>
          <a:xfrm>
            <a:off x="758952" y="1453896"/>
            <a:ext cx="5029200" cy="228600"/>
          </a:xfrm>
          <a:prstGeom prst="rect">
            <a:avLst/>
          </a:prstGeom>
          <a:noFill/>
          <a:ln/>
        </p:spPr>
        <p:txBody>
          <a:bodyPr wrap="square" lIns="0" tIns="0" rIns="0" bIns="0" rtlCol="0" anchor="ctr"/>
          <a:lstStyle/>
          <a:p>
            <a:pPr indent="0" marL="0">
              <a:buNone/>
            </a:pPr>
            <a:r>
              <a:rPr lang="en-US" sz="1150" b="1" dirty="0">
                <a:solidFill>
                  <a:srgbClr val="0F172A"/>
                </a:solidFill>
              </a:rPr>
              <a:t>Strength to lead with</a:t>
            </a:r>
            <a:endParaRPr lang="en-US" sz="1150" dirty="0"/>
          </a:p>
        </p:txBody>
      </p:sp>
      <p:sp>
        <p:nvSpPr>
          <p:cNvPr id="10" name="Text 8"/>
          <p:cNvSpPr/>
          <p:nvPr/>
        </p:nvSpPr>
        <p:spPr>
          <a:xfrm>
            <a:off x="758952" y="1764792"/>
            <a:ext cx="5047488" cy="585216"/>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End-to-end workflow: current command center, search history, match, resume, interview, training, verified job posting, company workspace, connections, chat, and tracking in one product.</a:t>
            </a:r>
            <a:endParaRPr lang="en-US" sz="880" dirty="0"/>
          </a:p>
        </p:txBody>
      </p:sp>
      <p:sp>
        <p:nvSpPr>
          <p:cNvPr id="11" name="Shape 9"/>
          <p:cNvSpPr/>
          <p:nvPr/>
        </p:nvSpPr>
        <p:spPr>
          <a:xfrm>
            <a:off x="6263640" y="1325880"/>
            <a:ext cx="5303520" cy="1115568"/>
          </a:xfrm>
          <a:prstGeom prst="roundRect">
            <a:avLst>
              <a:gd name="adj" fmla="val 6557"/>
            </a:avLst>
          </a:prstGeom>
          <a:solidFill>
            <a:srgbClr val="F8FAFC"/>
          </a:solidFill>
          <a:ln w="12700">
            <a:solidFill>
              <a:srgbClr val="CBD5E1"/>
            </a:solidFill>
            <a:prstDash val="solid"/>
          </a:ln>
        </p:spPr>
        <p:txBody>
          <a:bodyPr/>
          <a:p/>
        </p:txBody>
      </p:sp>
      <p:sp>
        <p:nvSpPr>
          <p:cNvPr id="12" name="Shape 10"/>
          <p:cNvSpPr/>
          <p:nvPr/>
        </p:nvSpPr>
        <p:spPr>
          <a:xfrm>
            <a:off x="6263640" y="1325880"/>
            <a:ext cx="64008" cy="1115568"/>
          </a:xfrm>
          <a:prstGeom prst="rect">
            <a:avLst/>
          </a:prstGeom>
          <a:solidFill>
            <a:srgbClr val="EA580C"/>
          </a:solidFill>
          <a:ln w="12700">
            <a:solidFill>
              <a:srgbClr val="EA580C"/>
            </a:solidFill>
            <a:prstDash val="solid"/>
          </a:ln>
        </p:spPr>
        <p:txBody>
          <a:bodyPr/>
          <a:p/>
        </p:txBody>
      </p:sp>
      <p:sp>
        <p:nvSpPr>
          <p:cNvPr id="13" name="Text 11"/>
          <p:cNvSpPr/>
          <p:nvPr/>
        </p:nvSpPr>
        <p:spPr>
          <a:xfrm>
            <a:off x="6428232" y="1453896"/>
            <a:ext cx="5029200" cy="228600"/>
          </a:xfrm>
          <a:prstGeom prst="rect">
            <a:avLst/>
          </a:prstGeom>
          <a:noFill/>
          <a:ln/>
        </p:spPr>
        <p:txBody>
          <a:bodyPr wrap="square" lIns="0" tIns="0" rIns="0" bIns="0" rtlCol="0" anchor="ctr"/>
          <a:lstStyle/>
          <a:p>
            <a:pPr indent="0" marL="0">
              <a:buNone/>
            </a:pPr>
            <a:r>
              <a:rPr lang="en-US" sz="1150" b="1" dirty="0">
                <a:solidFill>
                  <a:srgbClr val="0F172A"/>
                </a:solidFill>
              </a:rPr>
              <a:t>Weakness to frame honestly</a:t>
            </a:r>
            <a:endParaRPr lang="en-US" sz="1150" dirty="0"/>
          </a:p>
        </p:txBody>
      </p:sp>
      <p:sp>
        <p:nvSpPr>
          <p:cNvPr id="14" name="Text 12"/>
          <p:cNvSpPr/>
          <p:nvPr/>
        </p:nvSpPr>
        <p:spPr>
          <a:xfrm>
            <a:off x="6428232" y="1764792"/>
            <a:ext cx="5047488" cy="585216"/>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Early-access product with improving data quality. Position as beta/trial and ask users to validate results and report issues.</a:t>
            </a:r>
            <a:endParaRPr lang="en-US" sz="880" dirty="0"/>
          </a:p>
        </p:txBody>
      </p:sp>
      <p:sp>
        <p:nvSpPr>
          <p:cNvPr id="15" name="Shape 13"/>
          <p:cNvSpPr/>
          <p:nvPr/>
        </p:nvSpPr>
        <p:spPr>
          <a:xfrm>
            <a:off x="594360" y="2788920"/>
            <a:ext cx="5303520" cy="1115568"/>
          </a:xfrm>
          <a:prstGeom prst="roundRect">
            <a:avLst>
              <a:gd name="adj" fmla="val 6557"/>
            </a:avLst>
          </a:prstGeom>
          <a:solidFill>
            <a:srgbClr val="F8FAFC"/>
          </a:solidFill>
          <a:ln w="12700">
            <a:solidFill>
              <a:srgbClr val="CBD5E1"/>
            </a:solidFill>
            <a:prstDash val="solid"/>
          </a:ln>
        </p:spPr>
        <p:txBody>
          <a:bodyPr/>
          <a:p/>
        </p:txBody>
      </p:sp>
      <p:sp>
        <p:nvSpPr>
          <p:cNvPr id="16" name="Shape 14"/>
          <p:cNvSpPr/>
          <p:nvPr/>
        </p:nvSpPr>
        <p:spPr>
          <a:xfrm>
            <a:off x="594360" y="2788920"/>
            <a:ext cx="64008" cy="1115568"/>
          </a:xfrm>
          <a:prstGeom prst="rect">
            <a:avLst/>
          </a:prstGeom>
          <a:solidFill>
            <a:srgbClr val="0EA5E9"/>
          </a:solidFill>
          <a:ln w="12700">
            <a:solidFill>
              <a:srgbClr val="0EA5E9"/>
            </a:solidFill>
            <a:prstDash val="solid"/>
          </a:ln>
        </p:spPr>
        <p:txBody>
          <a:bodyPr/>
          <a:p/>
        </p:txBody>
      </p:sp>
      <p:sp>
        <p:nvSpPr>
          <p:cNvPr id="17" name="Text 15"/>
          <p:cNvSpPr/>
          <p:nvPr/>
        </p:nvSpPr>
        <p:spPr>
          <a:xfrm>
            <a:off x="758952" y="2916936"/>
            <a:ext cx="5029200" cy="228600"/>
          </a:xfrm>
          <a:prstGeom prst="rect">
            <a:avLst/>
          </a:prstGeom>
          <a:noFill/>
          <a:ln/>
        </p:spPr>
        <p:txBody>
          <a:bodyPr wrap="square" lIns="0" tIns="0" rIns="0" bIns="0" rtlCol="0" anchor="ctr"/>
          <a:lstStyle/>
          <a:p>
            <a:pPr indent="0" marL="0">
              <a:buNone/>
            </a:pPr>
            <a:r>
              <a:rPr lang="en-US" sz="1150" b="1" dirty="0">
                <a:solidFill>
                  <a:srgbClr val="0F172A"/>
                </a:solidFill>
              </a:rPr>
              <a:t>Opportunity to exploit</a:t>
            </a:r>
            <a:endParaRPr lang="en-US" sz="1150" dirty="0"/>
          </a:p>
        </p:txBody>
      </p:sp>
      <p:sp>
        <p:nvSpPr>
          <p:cNvPr id="18" name="Text 16"/>
          <p:cNvSpPr/>
          <p:nvPr/>
        </p:nvSpPr>
        <p:spPr>
          <a:xfrm>
            <a:off x="758952" y="3227832"/>
            <a:ext cx="5047488" cy="585216"/>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Users are tired of fragmented job search. Recruiters need lighter, lower-cost sourcing workflows than enterprise platforms.</a:t>
            </a:r>
            <a:endParaRPr lang="en-US" sz="880" dirty="0"/>
          </a:p>
        </p:txBody>
      </p:sp>
      <p:sp>
        <p:nvSpPr>
          <p:cNvPr id="19" name="Shape 17"/>
          <p:cNvSpPr/>
          <p:nvPr/>
        </p:nvSpPr>
        <p:spPr>
          <a:xfrm>
            <a:off x="6263640" y="2788920"/>
            <a:ext cx="5303520" cy="1115568"/>
          </a:xfrm>
          <a:prstGeom prst="roundRect">
            <a:avLst>
              <a:gd name="adj" fmla="val 6557"/>
            </a:avLst>
          </a:prstGeom>
          <a:solidFill>
            <a:srgbClr val="F8FAFC"/>
          </a:solidFill>
          <a:ln w="12700">
            <a:solidFill>
              <a:srgbClr val="CBD5E1"/>
            </a:solidFill>
            <a:prstDash val="solid"/>
          </a:ln>
        </p:spPr>
        <p:txBody>
          <a:bodyPr/>
          <a:p/>
        </p:txBody>
      </p:sp>
      <p:sp>
        <p:nvSpPr>
          <p:cNvPr id="20" name="Shape 18"/>
          <p:cNvSpPr/>
          <p:nvPr/>
        </p:nvSpPr>
        <p:spPr>
          <a:xfrm>
            <a:off x="6263640" y="2788920"/>
            <a:ext cx="64008" cy="1115568"/>
          </a:xfrm>
          <a:prstGeom prst="rect">
            <a:avLst/>
          </a:prstGeom>
          <a:solidFill>
            <a:srgbClr val="2563EB"/>
          </a:solidFill>
          <a:ln w="12700">
            <a:solidFill>
              <a:srgbClr val="2563EB"/>
            </a:solidFill>
            <a:prstDash val="solid"/>
          </a:ln>
        </p:spPr>
        <p:txBody>
          <a:bodyPr/>
          <a:p/>
        </p:txBody>
      </p:sp>
      <p:sp>
        <p:nvSpPr>
          <p:cNvPr id="21" name="Text 19"/>
          <p:cNvSpPr/>
          <p:nvPr/>
        </p:nvSpPr>
        <p:spPr>
          <a:xfrm>
            <a:off x="6428232" y="2916936"/>
            <a:ext cx="5029200" cy="228600"/>
          </a:xfrm>
          <a:prstGeom prst="rect">
            <a:avLst/>
          </a:prstGeom>
          <a:noFill/>
          <a:ln/>
        </p:spPr>
        <p:txBody>
          <a:bodyPr wrap="square" lIns="0" tIns="0" rIns="0" bIns="0" rtlCol="0" anchor="ctr"/>
          <a:lstStyle/>
          <a:p>
            <a:pPr indent="0" marL="0">
              <a:buNone/>
            </a:pPr>
            <a:r>
              <a:rPr lang="en-US" sz="1150" b="1" dirty="0">
                <a:solidFill>
                  <a:srgbClr val="0F172A"/>
                </a:solidFill>
              </a:rPr>
              <a:t>Threat to avoid</a:t>
            </a:r>
            <a:endParaRPr lang="en-US" sz="1150" dirty="0"/>
          </a:p>
        </p:txBody>
      </p:sp>
      <p:sp>
        <p:nvSpPr>
          <p:cNvPr id="22" name="Text 20"/>
          <p:cNvSpPr/>
          <p:nvPr/>
        </p:nvSpPr>
        <p:spPr>
          <a:xfrm>
            <a:off x="6428232" y="3227832"/>
            <a:ext cx="5047488" cy="585216"/>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Do not claim “better than LinkedIn/Indeed.” Claim “more complete workflow around search results” and prove it with useful outcomes.</a:t>
            </a:r>
            <a:endParaRPr lang="en-US" sz="880" dirty="0"/>
          </a:p>
        </p:txBody>
      </p:sp>
      <p:sp>
        <p:nvSpPr>
          <p:cNvPr id="23" name="Shape 21"/>
          <p:cNvSpPr/>
          <p:nvPr/>
        </p:nvSpPr>
        <p:spPr>
          <a:xfrm>
            <a:off x="594360" y="4297680"/>
            <a:ext cx="10972800" cy="841248"/>
          </a:xfrm>
          <a:prstGeom prst="roundRect">
            <a:avLst>
              <a:gd name="adj" fmla="val 8696"/>
            </a:avLst>
          </a:prstGeom>
          <a:solidFill>
            <a:srgbClr val="F8FAFC"/>
          </a:solidFill>
          <a:ln w="12700">
            <a:solidFill>
              <a:srgbClr val="CBD5E1"/>
            </a:solidFill>
            <a:prstDash val="solid"/>
          </a:ln>
        </p:spPr>
        <p:txBody>
          <a:bodyPr/>
          <a:p/>
        </p:txBody>
      </p:sp>
      <p:sp>
        <p:nvSpPr>
          <p:cNvPr id="24" name="Shape 22"/>
          <p:cNvSpPr/>
          <p:nvPr/>
        </p:nvSpPr>
        <p:spPr>
          <a:xfrm>
            <a:off x="594360" y="4297680"/>
            <a:ext cx="64008" cy="841248"/>
          </a:xfrm>
          <a:prstGeom prst="rect">
            <a:avLst/>
          </a:prstGeom>
          <a:solidFill>
            <a:srgbClr val="0F172A"/>
          </a:solidFill>
          <a:ln w="12700">
            <a:solidFill>
              <a:srgbClr val="0F172A"/>
            </a:solidFill>
            <a:prstDash val="solid"/>
          </a:ln>
        </p:spPr>
        <p:txBody>
          <a:bodyPr/>
          <a:p/>
        </p:txBody>
      </p:sp>
      <p:sp>
        <p:nvSpPr>
          <p:cNvPr id="25" name="Text 23"/>
          <p:cNvSpPr/>
          <p:nvPr/>
        </p:nvSpPr>
        <p:spPr>
          <a:xfrm>
            <a:off x="758952" y="4425696"/>
            <a:ext cx="10698480" cy="228600"/>
          </a:xfrm>
          <a:prstGeom prst="rect">
            <a:avLst/>
          </a:prstGeom>
          <a:noFill/>
          <a:ln/>
        </p:spPr>
        <p:txBody>
          <a:bodyPr wrap="square" lIns="0" tIns="0" rIns="0" bIns="0" rtlCol="0" anchor="ctr"/>
          <a:lstStyle/>
          <a:p>
            <a:pPr indent="0" marL="0">
              <a:buNone/>
            </a:pPr>
            <a:r>
              <a:rPr lang="en-US" sz="1150" b="1" dirty="0">
                <a:solidFill>
                  <a:srgbClr val="0F172A"/>
                </a:solidFill>
              </a:rPr>
              <a:t>Messaging implication</a:t>
            </a:r>
            <a:endParaRPr lang="en-US" sz="1150" dirty="0"/>
          </a:p>
        </p:txBody>
      </p:sp>
      <p:sp>
        <p:nvSpPr>
          <p:cNvPr id="26" name="Text 24"/>
          <p:cNvSpPr/>
          <p:nvPr/>
        </p:nvSpPr>
        <p:spPr>
          <a:xfrm>
            <a:off x="758952" y="4736592"/>
            <a:ext cx="10716768" cy="310896"/>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Launch copy should say: “Use eWorkConnection alongside job boards to turn search into action.” That is more credible than claiming to replace major platforms on day one.</a:t>
            </a:r>
            <a:endParaRPr lang="en-US" sz="880" dirty="0"/>
          </a:p>
        </p:txBody>
      </p:sp>
      <p:sp>
        <p:nvSpPr>
          <p:cNvPr id="27" name="Text 25"/>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3</a:t>
            </a:r>
            <a:endParaRPr lang="en-US" sz="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Competitive Placement</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Position as the workflow layer between job boards, AI tools, and human networks.</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502920" y="1325880"/>
          <a:ext cx="11201400" cy="3977640"/>
        </p:xfrm>
        <a:graphic>
          <a:graphicData uri="http://schemas.openxmlformats.org/drawingml/2006/table">
            <a:tbl>
              <a:tblPr/>
              <a:tblGrid>
                <a:gridCol w="1463040"/>
                <a:gridCol w="2423160"/>
                <a:gridCol w="2743200"/>
                <a:gridCol w="4572000"/>
              </a:tblGrid>
              <a:tr h="795528">
                <a:tc>
                  <a:txBody>
                    <a:bodyPr/>
                    <a:lstStyle/>
                    <a:p>
                      <a:pPr indent="0" marL="0">
                        <a:buNone/>
                      </a:pPr>
                      <a:r>
                        <a:rPr lang="en-US" sz="850" b="1" dirty="0">
                          <a:solidFill>
                            <a:srgbClr val="FFFFFF"/>
                          </a:solidFill>
                          <a:latin typeface="Aptos" pitchFamily="34" charset="0"/>
                          <a:ea typeface="Aptos" pitchFamily="34" charset="-122"/>
                          <a:cs typeface="Aptos" pitchFamily="34" charset="-120"/>
                        </a:rPr>
                        <a:t>Market Space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Existing Players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Their Advantage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eWorkConnection Angle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r>
              <a:tr h="795528">
                <a:tc>
                  <a:txBody>
                    <a:bodyPr/>
                    <a:lstStyle/>
                    <a:p>
                      <a:pPr indent="0" marL="0">
                        <a:buNone/>
                      </a:pPr>
                      <a:r>
                        <a:rPr lang="en-US" sz="850" dirty="0">
                          <a:solidFill>
                            <a:srgbClr val="334155"/>
                          </a:solidFill>
                          <a:latin typeface="Aptos" pitchFamily="34" charset="0"/>
                          <a:ea typeface="Aptos" pitchFamily="34" charset="-122"/>
                          <a:cs typeface="Aptos" pitchFamily="34" charset="-120"/>
                        </a:rPr>
                        <a:t>Job boards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LinkedIn, Indeed, ZipRecruiter, Naukri</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Inventory, traffic, employer budgets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Aggregate/search where allowed, validate active links, add verified company jobs, then help users act: tailor, learn, apply, track.</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795528">
                <a:tc>
                  <a:txBody>
                    <a:bodyPr/>
                    <a:lstStyle/>
                    <a:p>
                      <a:pPr indent="0" marL="0">
                        <a:buNone/>
                      </a:pPr>
                      <a:r>
                        <a:rPr lang="en-US" sz="850" dirty="0">
                          <a:solidFill>
                            <a:srgbClr val="334155"/>
                          </a:solidFill>
                          <a:latin typeface="Aptos" pitchFamily="34" charset="0"/>
                          <a:ea typeface="Aptos" pitchFamily="34" charset="-122"/>
                          <a:cs typeface="Aptos" pitchFamily="34" charset="-120"/>
                        </a:rPr>
                        <a:t>Resume/AI tools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Resume builders, ChatGPT-style tools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Single-task speed and generic drafting</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Connect AI outputs to real job results and application workflow.</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795528">
                <a:tc>
                  <a:txBody>
                    <a:bodyPr/>
                    <a:lstStyle/>
                    <a:p>
                      <a:pPr indent="0" marL="0">
                        <a:buNone/>
                      </a:pPr>
                      <a:r>
                        <a:rPr lang="en-US" sz="850" dirty="0">
                          <a:solidFill>
                            <a:srgbClr val="334155"/>
                          </a:solidFill>
                          <a:latin typeface="Aptos" pitchFamily="34" charset="0"/>
                          <a:ea typeface="Aptos" pitchFamily="34" charset="-122"/>
                          <a:cs typeface="Aptos" pitchFamily="34" charset="-120"/>
                        </a:rPr>
                        <a:t>Recruiter tools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LinkedIn Recruiter, ATS/CRM products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Enterprise sourcing depth and employer workflows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Serve small recruiters and verified employers with actionable discovery, job posting, company workspace, history, and collaboration.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795528">
                <a:tc>
                  <a:txBody>
                    <a:bodyPr/>
                    <a:lstStyle/>
                    <a:p>
                      <a:pPr indent="0" marL="0">
                        <a:buNone/>
                      </a:pPr>
                      <a:r>
                        <a:rPr lang="en-US" sz="850" dirty="0">
                          <a:solidFill>
                            <a:srgbClr val="334155"/>
                          </a:solidFill>
                          <a:latin typeface="Aptos" pitchFamily="34" charset="0"/>
                          <a:ea typeface="Aptos" pitchFamily="34" charset="-122"/>
                          <a:cs typeface="Aptos" pitchFamily="34" charset="-120"/>
                        </a:rPr>
                        <a:t>Career communities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Groups, alumni networks, peer chats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Trust and human support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Add opt-in peer/recruiter connection inside the workflow.</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bl>
          </a:graphicData>
        </a:graphic>
      </p:graphicFrame>
      <p:sp>
        <p:nvSpPr>
          <p:cNvPr id="8" name="Shape 5"/>
          <p:cNvSpPr/>
          <p:nvPr/>
        </p:nvSpPr>
        <p:spPr>
          <a:xfrm>
            <a:off x="685800" y="5532120"/>
            <a:ext cx="10835640" cy="502920"/>
          </a:xfrm>
          <a:prstGeom prst="roundRect">
            <a:avLst>
              <a:gd name="adj" fmla="val 14545"/>
            </a:avLst>
          </a:prstGeom>
          <a:solidFill>
            <a:srgbClr val="F8FAFC"/>
          </a:solidFill>
          <a:ln w="12700">
            <a:solidFill>
              <a:srgbClr val="CBD5E1"/>
            </a:solidFill>
            <a:prstDash val="solid"/>
          </a:ln>
        </p:spPr>
        <p:txBody>
          <a:bodyPr/>
          <a:p/>
        </p:txBody>
      </p:sp>
      <p:sp>
        <p:nvSpPr>
          <p:cNvPr id="9" name="Shape 6"/>
          <p:cNvSpPr/>
          <p:nvPr/>
        </p:nvSpPr>
        <p:spPr>
          <a:xfrm>
            <a:off x="685800" y="5532120"/>
            <a:ext cx="64008" cy="502920"/>
          </a:xfrm>
          <a:prstGeom prst="rect">
            <a:avLst/>
          </a:prstGeom>
          <a:solidFill>
            <a:srgbClr val="2563EB"/>
          </a:solidFill>
          <a:ln w="12700">
            <a:solidFill>
              <a:srgbClr val="2563EB"/>
            </a:solidFill>
            <a:prstDash val="solid"/>
          </a:ln>
        </p:spPr>
        <p:txBody>
          <a:bodyPr/>
          <a:p/>
        </p:txBody>
      </p:sp>
      <p:sp>
        <p:nvSpPr>
          <p:cNvPr id="10" name="Text 7"/>
          <p:cNvSpPr/>
          <p:nvPr/>
        </p:nvSpPr>
        <p:spPr>
          <a:xfrm>
            <a:off x="850392" y="5660136"/>
            <a:ext cx="10561320" cy="228600"/>
          </a:xfrm>
          <a:prstGeom prst="rect">
            <a:avLst/>
          </a:prstGeom>
          <a:noFill/>
          <a:ln/>
        </p:spPr>
        <p:txBody>
          <a:bodyPr wrap="square" lIns="0" tIns="0" rIns="0" bIns="0" rtlCol="0" anchor="ctr"/>
          <a:lstStyle/>
          <a:p>
            <a:pPr indent="0" marL="0">
              <a:buNone/>
            </a:pPr>
            <a:r>
              <a:rPr lang="en-US" sz="1150" b="1" dirty="0">
                <a:solidFill>
                  <a:srgbClr val="0F172A"/>
                </a:solidFill>
              </a:rPr>
              <a:t>Placement summary</a:t>
            </a:r>
            <a:endParaRPr lang="en-US" sz="1150" dirty="0"/>
          </a:p>
        </p:txBody>
      </p:sp>
      <p:sp>
        <p:nvSpPr>
          <p:cNvPr id="11" name="Text 8"/>
          <p:cNvSpPr/>
          <p:nvPr/>
        </p:nvSpPr>
        <p:spPr>
          <a:xfrm>
            <a:off x="850392" y="5971032"/>
            <a:ext cx="10579608" cy="-27432"/>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Best early position: not a destination job board, but an action layer that helps people convert job/candidate discovery into outcomes.</a:t>
            </a:r>
            <a:endParaRPr lang="en-US" sz="880" dirty="0"/>
          </a:p>
        </p:txBody>
      </p:sp>
      <p:sp>
        <p:nvSpPr>
          <p:cNvPr id="12" name="Text 9"/>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4</a:t>
            </a:r>
            <a:endParaRPr lang="en-US" sz="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Audience Segments and Messaging</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Different users need different proof points.</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502920" y="1325880"/>
          <a:ext cx="11201400" cy="4114800"/>
        </p:xfrm>
        <a:graphic>
          <a:graphicData uri="http://schemas.openxmlformats.org/drawingml/2006/table">
            <a:tbl>
              <a:tblPr/>
              <a:tblGrid>
                <a:gridCol w="1417320"/>
                <a:gridCol w="2331720"/>
                <a:gridCol w="3703320"/>
                <a:gridCol w="3749040"/>
              </a:tblGrid>
              <a:tr h="587829">
                <a:tc>
                  <a:txBody>
                    <a:bodyPr/>
                    <a:lstStyle/>
                    <a:p>
                      <a:pPr indent="0" marL="0">
                        <a:buNone/>
                      </a:pPr>
                      <a:r>
                        <a:rPr lang="en-US" sz="850" b="1" dirty="0">
                          <a:solidFill>
                            <a:srgbClr val="FFFFFF"/>
                          </a:solidFill>
                          <a:latin typeface="Aptos" pitchFamily="34" charset="0"/>
                          <a:ea typeface="Aptos" pitchFamily="34" charset="-122"/>
                          <a:cs typeface="Aptos" pitchFamily="34" charset="-120"/>
                        </a:rPr>
                        <a:t>Segment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Pain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Message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Channel</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r>
              <a:tr h="587829">
                <a:tc>
                  <a:txBody>
                    <a:bodyPr/>
                    <a:lstStyle/>
                    <a:p>
                      <a:pPr indent="0" marL="0">
                        <a:buNone/>
                      </a:pPr>
                      <a:r>
                        <a:rPr lang="en-US" sz="850" dirty="0">
                          <a:solidFill>
                            <a:srgbClr val="334155"/>
                          </a:solidFill>
                          <a:latin typeface="Aptos" pitchFamily="34" charset="0"/>
                          <a:ea typeface="Aptos" pitchFamily="34" charset="-122"/>
                          <a:cs typeface="Aptos" pitchFamily="34" charset="-120"/>
                        </a:rPr>
                        <a:t>Active job seekers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Too many sites, weak applications, no tracking</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Search broadly, validate active jobs, compare search history, tailor, learn, apply, and track in one workflow.</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LinkedIn, email, alumni groups, job seeker groups.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587829">
                <a:tc>
                  <a:txBody>
                    <a:bodyPr/>
                    <a:lstStyle/>
                    <a:p>
                      <a:pPr indent="0" marL="0">
                        <a:buNone/>
                      </a:pPr>
                      <a:r>
                        <a:rPr lang="en-US" sz="850" dirty="0">
                          <a:solidFill>
                            <a:srgbClr val="334155"/>
                          </a:solidFill>
                          <a:latin typeface="Aptos" pitchFamily="34" charset="0"/>
                          <a:ea typeface="Aptos" pitchFamily="34" charset="-122"/>
                          <a:cs typeface="Aptos" pitchFamily="34" charset="-120"/>
                        </a:rPr>
                        <a:t>Career switchers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Skill gaps and interview uncertainty</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See match gaps and recommended free training sources.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LinkedIn content, webinars, training communities.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587829">
                <a:tc>
                  <a:txBody>
                    <a:bodyPr/>
                    <a:lstStyle/>
                    <a:p>
                      <a:pPr indent="0" marL="0">
                        <a:buNone/>
                      </a:pPr>
                      <a:r>
                        <a:rPr lang="en-US" sz="850" dirty="0">
                          <a:solidFill>
                            <a:srgbClr val="334155"/>
                          </a:solidFill>
                          <a:latin typeface="Aptos" pitchFamily="34" charset="0"/>
                          <a:ea typeface="Aptos" pitchFamily="34" charset="-122"/>
                          <a:cs typeface="Aptos" pitchFamily="34" charset="-120"/>
                        </a:rPr>
                        <a:t>Small recruiters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Finding actionable candidates and posting roles is expensive and manual</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Find actionable candidates, compare history, draft verified jobs, share leads with consent, and collaborate with recruiters.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LinkedIn recruiter groups, direct outreach.</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587829">
                <a:tc>
                  <a:txBody>
                    <a:bodyPr/>
                    <a:lstStyle/>
                    <a:p>
                      <a:pPr indent="0" marL="0">
                        <a:buNone/>
                      </a:pPr>
                      <a:r>
                        <a:rPr lang="en-US" sz="850" dirty="0">
                          <a:solidFill>
                            <a:srgbClr val="334155"/>
                          </a:solidFill>
                          <a:latin typeface="Aptos" pitchFamily="34" charset="0"/>
                          <a:ea typeface="Aptos" pitchFamily="34" charset="-122"/>
                          <a:cs typeface="Aptos" pitchFamily="34" charset="-120"/>
                        </a:rPr>
                        <a:t>Verified employers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Need lightweight company hiring space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Use company workspace for job posts, member visibility, public availability, and workspace pipeline summary.</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Founder network, referrals, small business groups.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587829">
                <a:tc>
                  <a:txBody>
                    <a:bodyPr/>
                    <a:lstStyle/>
                    <a:p>
                      <a:pPr indent="0" marL="0">
                        <a:buNone/>
                      </a:pPr>
                      <a:r>
                        <a:rPr lang="en-US" sz="850" dirty="0">
                          <a:solidFill>
                            <a:srgbClr val="334155"/>
                          </a:solidFill>
                          <a:latin typeface="Aptos" pitchFamily="34" charset="0"/>
                          <a:ea typeface="Aptos" pitchFamily="34" charset="-122"/>
                          <a:cs typeface="Aptos" pitchFamily="34" charset="-120"/>
                        </a:rPr>
                        <a:t>Hiring managers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Need lightweight sourcing help</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Quick talent discovery and candidate tracking without enterprise tooling.</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Founder network, referrals, small business groups.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587829">
                <a:tc>
                  <a:txBody>
                    <a:bodyPr/>
                    <a:lstStyle/>
                    <a:p>
                      <a:pPr indent="0" marL="0">
                        <a:buNone/>
                      </a:pPr>
                      <a:r>
                        <a:rPr lang="en-US" sz="850" dirty="0">
                          <a:solidFill>
                            <a:srgbClr val="334155"/>
                          </a:solidFill>
                          <a:latin typeface="Aptos" pitchFamily="34" charset="0"/>
                          <a:ea typeface="Aptos" pitchFamily="34" charset="-122"/>
                          <a:cs typeface="Aptos" pitchFamily="34" charset="-120"/>
                        </a:rPr>
                        <a:t>Country admins/partners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Local launch needs control</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Country-specific trial, pricing, and launch visibility controls.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Partner outreach, local advisors.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bl>
          </a:graphicData>
        </a:graphic>
      </p:graphicFrame>
      <p:sp>
        <p:nvSpPr>
          <p:cNvPr id="8" name="Text 5"/>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5</a:t>
            </a:r>
            <a:endParaRPr lang="en-US" sz="7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30-Day Soft Launch Plan</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The first month should prioritize learning, not scale.</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graphicFrame>
        <p:nvGraphicFramePr>
          <p:cNvPr id="7" name="Table 0"/>
          <p:cNvGraphicFramePr>
            <a:graphicFrameLocks noGrp="1"/>
          </p:cNvGraphicFramePr>
          <p:nvPr>
            <p:extLst>
              <p:ext uri="{D42A27DB-BD31-4B8C-83A1-F6EECF244321}">
                <p14:modId xmlns:p14="http://schemas.microsoft.com/office/powerpoint/2010/main" val="1579011935"/>
              </p:ext>
            </p:extLst>
          </p:nvPr>
        </p:nvGraphicFramePr>
        <p:xfrm>
          <a:off x="502920" y="1325880"/>
          <a:ext cx="11201400" cy="4251960"/>
        </p:xfrm>
        <a:graphic>
          <a:graphicData uri="http://schemas.openxmlformats.org/drawingml/2006/table">
            <a:tbl>
              <a:tblPr/>
              <a:tblGrid>
                <a:gridCol w="822960"/>
                <a:gridCol w="1874520"/>
                <a:gridCol w="5623560"/>
                <a:gridCol w="2880360"/>
              </a:tblGrid>
              <a:tr h="850392">
                <a:tc>
                  <a:txBody>
                    <a:bodyPr/>
                    <a:lstStyle/>
                    <a:p>
                      <a:pPr indent="0" marL="0">
                        <a:buNone/>
                      </a:pPr>
                      <a:r>
                        <a:rPr lang="en-US" sz="850" b="1" dirty="0">
                          <a:solidFill>
                            <a:srgbClr val="FFFFFF"/>
                          </a:solidFill>
                          <a:latin typeface="Aptos" pitchFamily="34" charset="0"/>
                          <a:ea typeface="Aptos" pitchFamily="34" charset="-122"/>
                          <a:cs typeface="Aptos" pitchFamily="34" charset="-120"/>
                        </a:rPr>
                        <a:t>Week</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Goal</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Actions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Success Signal</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r>
              <a:tr h="850392">
                <a:tc>
                  <a:txBody>
                    <a:bodyPr/>
                    <a:lstStyle/>
                    <a:p>
                      <a:pPr indent="0" marL="0">
                        <a:buNone/>
                      </a:pPr>
                      <a:r>
                        <a:rPr lang="en-US" sz="850" dirty="0">
                          <a:solidFill>
                            <a:srgbClr val="334155"/>
                          </a:solidFill>
                          <a:latin typeface="Aptos" pitchFamily="34" charset="0"/>
                          <a:ea typeface="Aptos" pitchFamily="34" charset="-122"/>
                          <a:cs typeface="Aptos" pitchFamily="34" charset="-120"/>
                        </a:rPr>
                        <a:t>Week 1</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Controlled beta</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Invite 25-50 trusted users; run QA daily; fix P0 issues; ask for screenshots/feedback.</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Core flows work; no admin/security leakage.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850392">
                <a:tc>
                  <a:txBody>
                    <a:bodyPr/>
                    <a:lstStyle/>
                    <a:p>
                      <a:pPr indent="0" marL="0">
                        <a:buNone/>
                      </a:pPr>
                      <a:r>
                        <a:rPr lang="en-US" sz="850" dirty="0">
                          <a:solidFill>
                            <a:srgbClr val="334155"/>
                          </a:solidFill>
                          <a:latin typeface="Aptos" pitchFamily="34" charset="0"/>
                          <a:ea typeface="Aptos" pitchFamily="34" charset="-122"/>
                          <a:cs typeface="Aptos" pitchFamily="34" charset="-120"/>
                        </a:rPr>
                        <a:t>Week 2</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Founder-network launch</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Post on LinkedIn; invite 1,000+ connections; publish short demo; ask for feedback on Classic Home and Command Center.</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Signups, useful searches, low error rate.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850392">
                <a:tc>
                  <a:txBody>
                    <a:bodyPr/>
                    <a:lstStyle/>
                    <a:p>
                      <a:pPr indent="0" marL="0">
                        <a:buNone/>
                      </a:pPr>
                      <a:r>
                        <a:rPr lang="en-US" sz="850" dirty="0">
                          <a:solidFill>
                            <a:srgbClr val="334155"/>
                          </a:solidFill>
                          <a:latin typeface="Aptos" pitchFamily="34" charset="0"/>
                          <a:ea typeface="Aptos" pitchFamily="34" charset="-122"/>
                          <a:cs typeface="Aptos" pitchFamily="34" charset="-120"/>
                        </a:rPr>
                        <a:t>Week 3</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Recruiter validation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Invite small recruiters; test Find Talent; validate candidate quality and outreach workflow.</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Recruiters shortlist candidates and return.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850392">
                <a:tc>
                  <a:txBody>
                    <a:bodyPr/>
                    <a:lstStyle/>
                    <a:p>
                      <a:pPr indent="0" marL="0">
                        <a:buNone/>
                      </a:pPr>
                      <a:r>
                        <a:rPr lang="en-US" sz="850" dirty="0">
                          <a:solidFill>
                            <a:srgbClr val="334155"/>
                          </a:solidFill>
                          <a:latin typeface="Aptos" pitchFamily="34" charset="0"/>
                          <a:ea typeface="Aptos" pitchFamily="34" charset="-122"/>
                          <a:cs typeface="Aptos" pitchFamily="34" charset="-120"/>
                        </a:rPr>
                        <a:t>Week 4</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Country learning</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Segment USA/India/Colombia feedback; review cost and conversion; adjust pricing/trial.</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Clear country-specific next steps.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bl>
          </a:graphicData>
        </a:graphic>
      </p:graphicFrame>
      <p:sp>
        <p:nvSpPr>
          <p:cNvPr id="8" name="Text 5"/>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6</a:t>
            </a:r>
            <a:endParaRPr lang="en-US" sz="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Marketing Channels</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Use channels where trust and context are already present.</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sp>
        <p:nvSpPr>
          <p:cNvPr id="7" name="Shape 5"/>
          <p:cNvSpPr/>
          <p:nvPr/>
        </p:nvSpPr>
        <p:spPr>
          <a:xfrm>
            <a:off x="594360" y="1417320"/>
            <a:ext cx="3429000" cy="1234440"/>
          </a:xfrm>
          <a:prstGeom prst="roundRect">
            <a:avLst>
              <a:gd name="adj" fmla="val 5926"/>
            </a:avLst>
          </a:prstGeom>
          <a:solidFill>
            <a:srgbClr val="F8FAFC"/>
          </a:solidFill>
          <a:ln w="12700">
            <a:solidFill>
              <a:srgbClr val="CBD5E1"/>
            </a:solidFill>
            <a:prstDash val="solid"/>
          </a:ln>
        </p:spPr>
        <p:txBody>
          <a:bodyPr/>
          <a:p/>
        </p:txBody>
      </p:sp>
      <p:sp>
        <p:nvSpPr>
          <p:cNvPr id="8" name="Shape 6"/>
          <p:cNvSpPr/>
          <p:nvPr/>
        </p:nvSpPr>
        <p:spPr>
          <a:xfrm>
            <a:off x="594360" y="1417320"/>
            <a:ext cx="64008" cy="1234440"/>
          </a:xfrm>
          <a:prstGeom prst="rect">
            <a:avLst/>
          </a:prstGeom>
          <a:solidFill>
            <a:srgbClr val="2563EB"/>
          </a:solidFill>
          <a:ln w="12700">
            <a:solidFill>
              <a:srgbClr val="2563EB"/>
            </a:solidFill>
            <a:prstDash val="solid"/>
          </a:ln>
        </p:spPr>
        <p:txBody>
          <a:bodyPr/>
          <a:p/>
        </p:txBody>
      </p:sp>
      <p:sp>
        <p:nvSpPr>
          <p:cNvPr id="9" name="Text 7"/>
          <p:cNvSpPr/>
          <p:nvPr/>
        </p:nvSpPr>
        <p:spPr>
          <a:xfrm>
            <a:off x="758952" y="1545336"/>
            <a:ext cx="3154680" cy="228600"/>
          </a:xfrm>
          <a:prstGeom prst="rect">
            <a:avLst/>
          </a:prstGeom>
          <a:noFill/>
          <a:ln/>
        </p:spPr>
        <p:txBody>
          <a:bodyPr wrap="square" lIns="0" tIns="0" rIns="0" bIns="0" rtlCol="0" anchor="ctr"/>
          <a:lstStyle/>
          <a:p>
            <a:pPr indent="0" marL="0">
              <a:buNone/>
            </a:pPr>
            <a:r>
              <a:rPr lang="en-US" sz="1150" b="1" dirty="0">
                <a:solidFill>
                  <a:srgbClr val="0F172A"/>
                </a:solidFill>
              </a:rPr>
              <a:t>LinkedIn</a:t>
            </a:r>
            <a:endParaRPr lang="en-US" sz="1150" dirty="0"/>
          </a:p>
        </p:txBody>
      </p:sp>
      <p:sp>
        <p:nvSpPr>
          <p:cNvPr id="10" name="Text 8"/>
          <p:cNvSpPr/>
          <p:nvPr/>
        </p:nvSpPr>
        <p:spPr>
          <a:xfrm>
            <a:off x="758952" y="1856232"/>
            <a:ext cx="317296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Primary launch channel. Founder story, early-access post, demo clip, weekly feature updates, user feedback asks.</a:t>
            </a:r>
            <a:endParaRPr lang="en-US" sz="880" dirty="0"/>
          </a:p>
        </p:txBody>
      </p:sp>
      <p:sp>
        <p:nvSpPr>
          <p:cNvPr id="11" name="Shape 9"/>
          <p:cNvSpPr/>
          <p:nvPr/>
        </p:nvSpPr>
        <p:spPr>
          <a:xfrm>
            <a:off x="4389120" y="1417320"/>
            <a:ext cx="3429000" cy="1234440"/>
          </a:xfrm>
          <a:prstGeom prst="roundRect">
            <a:avLst>
              <a:gd name="adj" fmla="val 5926"/>
            </a:avLst>
          </a:prstGeom>
          <a:solidFill>
            <a:srgbClr val="F8FAFC"/>
          </a:solidFill>
          <a:ln w="12700">
            <a:solidFill>
              <a:srgbClr val="CBD5E1"/>
            </a:solidFill>
            <a:prstDash val="solid"/>
          </a:ln>
        </p:spPr>
        <p:txBody>
          <a:bodyPr/>
          <a:p/>
        </p:txBody>
      </p:sp>
      <p:sp>
        <p:nvSpPr>
          <p:cNvPr id="12" name="Shape 10"/>
          <p:cNvSpPr/>
          <p:nvPr/>
        </p:nvSpPr>
        <p:spPr>
          <a:xfrm>
            <a:off x="4389120" y="1417320"/>
            <a:ext cx="64008" cy="1234440"/>
          </a:xfrm>
          <a:prstGeom prst="rect">
            <a:avLst/>
          </a:prstGeom>
          <a:solidFill>
            <a:srgbClr val="059669"/>
          </a:solidFill>
          <a:ln w="12700">
            <a:solidFill>
              <a:srgbClr val="059669"/>
            </a:solidFill>
            <a:prstDash val="solid"/>
          </a:ln>
        </p:spPr>
        <p:txBody>
          <a:bodyPr/>
          <a:p/>
        </p:txBody>
      </p:sp>
      <p:sp>
        <p:nvSpPr>
          <p:cNvPr id="13" name="Text 11"/>
          <p:cNvSpPr/>
          <p:nvPr/>
        </p:nvSpPr>
        <p:spPr>
          <a:xfrm>
            <a:off x="4553712" y="1545336"/>
            <a:ext cx="3154680" cy="228600"/>
          </a:xfrm>
          <a:prstGeom prst="rect">
            <a:avLst/>
          </a:prstGeom>
          <a:noFill/>
          <a:ln/>
        </p:spPr>
        <p:txBody>
          <a:bodyPr wrap="square" lIns="0" tIns="0" rIns="0" bIns="0" rtlCol="0" anchor="ctr"/>
          <a:lstStyle/>
          <a:p>
            <a:pPr indent="0" marL="0">
              <a:buNone/>
            </a:pPr>
            <a:r>
              <a:rPr lang="en-US" sz="1150" b="1" dirty="0">
                <a:solidFill>
                  <a:srgbClr val="0F172A"/>
                </a:solidFill>
              </a:rPr>
              <a:t>Communities</a:t>
            </a:r>
            <a:endParaRPr lang="en-US" sz="1150" dirty="0"/>
          </a:p>
        </p:txBody>
      </p:sp>
      <p:sp>
        <p:nvSpPr>
          <p:cNvPr id="14" name="Text 12"/>
          <p:cNvSpPr/>
          <p:nvPr/>
        </p:nvSpPr>
        <p:spPr>
          <a:xfrm>
            <a:off x="4553712" y="1856232"/>
            <a:ext cx="317296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Alumni networks, job seeker groups, recruiter groups, tech/Salesforce communities, local professional groups.</a:t>
            </a:r>
            <a:endParaRPr lang="en-US" sz="880" dirty="0"/>
          </a:p>
        </p:txBody>
      </p:sp>
      <p:sp>
        <p:nvSpPr>
          <p:cNvPr id="15" name="Shape 13"/>
          <p:cNvSpPr/>
          <p:nvPr/>
        </p:nvSpPr>
        <p:spPr>
          <a:xfrm>
            <a:off x="8183880" y="1417320"/>
            <a:ext cx="3429000" cy="1234440"/>
          </a:xfrm>
          <a:prstGeom prst="roundRect">
            <a:avLst>
              <a:gd name="adj" fmla="val 5926"/>
            </a:avLst>
          </a:prstGeom>
          <a:solidFill>
            <a:srgbClr val="F8FAFC"/>
          </a:solidFill>
          <a:ln w="12700">
            <a:solidFill>
              <a:srgbClr val="CBD5E1"/>
            </a:solidFill>
            <a:prstDash val="solid"/>
          </a:ln>
        </p:spPr>
        <p:txBody>
          <a:bodyPr/>
          <a:p/>
        </p:txBody>
      </p:sp>
      <p:sp>
        <p:nvSpPr>
          <p:cNvPr id="16" name="Shape 14"/>
          <p:cNvSpPr/>
          <p:nvPr/>
        </p:nvSpPr>
        <p:spPr>
          <a:xfrm>
            <a:off x="8183880" y="1417320"/>
            <a:ext cx="64008" cy="1234440"/>
          </a:xfrm>
          <a:prstGeom prst="rect">
            <a:avLst/>
          </a:prstGeom>
          <a:solidFill>
            <a:srgbClr val="0EA5E9"/>
          </a:solidFill>
          <a:ln w="12700">
            <a:solidFill>
              <a:srgbClr val="0EA5E9"/>
            </a:solidFill>
            <a:prstDash val="solid"/>
          </a:ln>
        </p:spPr>
        <p:txBody>
          <a:bodyPr/>
          <a:p/>
        </p:txBody>
      </p:sp>
      <p:sp>
        <p:nvSpPr>
          <p:cNvPr id="17" name="Text 15"/>
          <p:cNvSpPr/>
          <p:nvPr/>
        </p:nvSpPr>
        <p:spPr>
          <a:xfrm>
            <a:off x="8348472" y="1545336"/>
            <a:ext cx="3154680" cy="228600"/>
          </a:xfrm>
          <a:prstGeom prst="rect">
            <a:avLst/>
          </a:prstGeom>
          <a:noFill/>
          <a:ln/>
        </p:spPr>
        <p:txBody>
          <a:bodyPr wrap="square" lIns="0" tIns="0" rIns="0" bIns="0" rtlCol="0" anchor="ctr"/>
          <a:lstStyle/>
          <a:p>
            <a:pPr indent="0" marL="0">
              <a:buNone/>
            </a:pPr>
            <a:r>
              <a:rPr lang="en-US" sz="1150" b="1" dirty="0">
                <a:solidFill>
                  <a:srgbClr val="0F172A"/>
                </a:solidFill>
              </a:rPr>
              <a:t>Content</a:t>
            </a:r>
            <a:endParaRPr lang="en-US" sz="1150" dirty="0"/>
          </a:p>
        </p:txBody>
      </p:sp>
      <p:sp>
        <p:nvSpPr>
          <p:cNvPr id="18" name="Text 16"/>
          <p:cNvSpPr/>
          <p:nvPr/>
        </p:nvSpPr>
        <p:spPr>
          <a:xfrm>
            <a:off x="8348472" y="1856232"/>
            <a:ext cx="317296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Short guides: resume to interview, why match score is not 100%, free training paths, application tracking templates.</a:t>
            </a:r>
            <a:endParaRPr lang="en-US" sz="880" dirty="0"/>
          </a:p>
        </p:txBody>
      </p:sp>
      <p:sp>
        <p:nvSpPr>
          <p:cNvPr id="19" name="Shape 17"/>
          <p:cNvSpPr/>
          <p:nvPr/>
        </p:nvSpPr>
        <p:spPr>
          <a:xfrm>
            <a:off x="594360" y="3017520"/>
            <a:ext cx="3429000" cy="1234440"/>
          </a:xfrm>
          <a:prstGeom prst="roundRect">
            <a:avLst>
              <a:gd name="adj" fmla="val 5926"/>
            </a:avLst>
          </a:prstGeom>
          <a:solidFill>
            <a:srgbClr val="F8FAFC"/>
          </a:solidFill>
          <a:ln w="12700">
            <a:solidFill>
              <a:srgbClr val="CBD5E1"/>
            </a:solidFill>
            <a:prstDash val="solid"/>
          </a:ln>
        </p:spPr>
        <p:txBody>
          <a:bodyPr/>
          <a:p/>
        </p:txBody>
      </p:sp>
      <p:sp>
        <p:nvSpPr>
          <p:cNvPr id="20" name="Shape 18"/>
          <p:cNvSpPr/>
          <p:nvPr/>
        </p:nvSpPr>
        <p:spPr>
          <a:xfrm>
            <a:off x="594360" y="3017520"/>
            <a:ext cx="64008" cy="1234440"/>
          </a:xfrm>
          <a:prstGeom prst="rect">
            <a:avLst/>
          </a:prstGeom>
          <a:solidFill>
            <a:srgbClr val="EA580C"/>
          </a:solidFill>
          <a:ln w="12700">
            <a:solidFill>
              <a:srgbClr val="EA580C"/>
            </a:solidFill>
            <a:prstDash val="solid"/>
          </a:ln>
        </p:spPr>
        <p:txBody>
          <a:bodyPr/>
          <a:p/>
        </p:txBody>
      </p:sp>
      <p:sp>
        <p:nvSpPr>
          <p:cNvPr id="21" name="Text 19"/>
          <p:cNvSpPr/>
          <p:nvPr/>
        </p:nvSpPr>
        <p:spPr>
          <a:xfrm>
            <a:off x="758952" y="3145536"/>
            <a:ext cx="3154680" cy="228600"/>
          </a:xfrm>
          <a:prstGeom prst="rect">
            <a:avLst/>
          </a:prstGeom>
          <a:noFill/>
          <a:ln/>
        </p:spPr>
        <p:txBody>
          <a:bodyPr wrap="square" lIns="0" tIns="0" rIns="0" bIns="0" rtlCol="0" anchor="ctr"/>
          <a:lstStyle/>
          <a:p>
            <a:pPr indent="0" marL="0">
              <a:buNone/>
            </a:pPr>
            <a:r>
              <a:rPr lang="en-US" sz="1150" b="1" dirty="0">
                <a:solidFill>
                  <a:srgbClr val="0F172A"/>
                </a:solidFill>
              </a:rPr>
              <a:t>Referrals</a:t>
            </a:r>
            <a:endParaRPr lang="en-US" sz="1150" dirty="0"/>
          </a:p>
        </p:txBody>
      </p:sp>
      <p:sp>
        <p:nvSpPr>
          <p:cNvPr id="22" name="Text 20"/>
          <p:cNvSpPr/>
          <p:nvPr/>
        </p:nvSpPr>
        <p:spPr>
          <a:xfrm>
            <a:off x="758952" y="3456432"/>
            <a:ext cx="317296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Invite users to share with job seekers or recruiters after they complete a useful search.</a:t>
            </a:r>
            <a:endParaRPr lang="en-US" sz="880" dirty="0"/>
          </a:p>
        </p:txBody>
      </p:sp>
      <p:sp>
        <p:nvSpPr>
          <p:cNvPr id="23" name="Shape 21"/>
          <p:cNvSpPr/>
          <p:nvPr/>
        </p:nvSpPr>
        <p:spPr>
          <a:xfrm>
            <a:off x="4389120" y="3017520"/>
            <a:ext cx="3429000" cy="1234440"/>
          </a:xfrm>
          <a:prstGeom prst="roundRect">
            <a:avLst>
              <a:gd name="adj" fmla="val 5926"/>
            </a:avLst>
          </a:prstGeom>
          <a:solidFill>
            <a:srgbClr val="F8FAFC"/>
          </a:solidFill>
          <a:ln w="12700">
            <a:solidFill>
              <a:srgbClr val="CBD5E1"/>
            </a:solidFill>
            <a:prstDash val="solid"/>
          </a:ln>
        </p:spPr>
        <p:txBody>
          <a:bodyPr/>
          <a:p/>
        </p:txBody>
      </p:sp>
      <p:sp>
        <p:nvSpPr>
          <p:cNvPr id="24" name="Shape 22"/>
          <p:cNvSpPr/>
          <p:nvPr/>
        </p:nvSpPr>
        <p:spPr>
          <a:xfrm>
            <a:off x="4389120" y="3017520"/>
            <a:ext cx="64008" cy="1234440"/>
          </a:xfrm>
          <a:prstGeom prst="rect">
            <a:avLst/>
          </a:prstGeom>
          <a:solidFill>
            <a:srgbClr val="2563EB"/>
          </a:solidFill>
          <a:ln w="12700">
            <a:solidFill>
              <a:srgbClr val="2563EB"/>
            </a:solidFill>
            <a:prstDash val="solid"/>
          </a:ln>
        </p:spPr>
        <p:txBody>
          <a:bodyPr/>
          <a:p/>
        </p:txBody>
      </p:sp>
      <p:sp>
        <p:nvSpPr>
          <p:cNvPr id="25" name="Text 23"/>
          <p:cNvSpPr/>
          <p:nvPr/>
        </p:nvSpPr>
        <p:spPr>
          <a:xfrm>
            <a:off x="4553712" y="3145536"/>
            <a:ext cx="3154680" cy="228600"/>
          </a:xfrm>
          <a:prstGeom prst="rect">
            <a:avLst/>
          </a:prstGeom>
          <a:noFill/>
          <a:ln/>
        </p:spPr>
        <p:txBody>
          <a:bodyPr wrap="square" lIns="0" tIns="0" rIns="0" bIns="0" rtlCol="0" anchor="ctr"/>
          <a:lstStyle/>
          <a:p>
            <a:pPr indent="0" marL="0">
              <a:buNone/>
            </a:pPr>
            <a:r>
              <a:rPr lang="en-US" sz="1150" b="1" dirty="0">
                <a:solidFill>
                  <a:srgbClr val="0F172A"/>
                </a:solidFill>
              </a:rPr>
              <a:t>Partnerships</a:t>
            </a:r>
            <a:endParaRPr lang="en-US" sz="1150" dirty="0"/>
          </a:p>
        </p:txBody>
      </p:sp>
      <p:sp>
        <p:nvSpPr>
          <p:cNvPr id="26" name="Text 24"/>
          <p:cNvSpPr/>
          <p:nvPr/>
        </p:nvSpPr>
        <p:spPr>
          <a:xfrm>
            <a:off x="4553712" y="3456432"/>
            <a:ext cx="317296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Career coaches, training providers, bootcamps, small recruiting agencies, local business groups.</a:t>
            </a:r>
            <a:endParaRPr lang="en-US" sz="880" dirty="0"/>
          </a:p>
        </p:txBody>
      </p:sp>
      <p:sp>
        <p:nvSpPr>
          <p:cNvPr id="27" name="Shape 25"/>
          <p:cNvSpPr/>
          <p:nvPr/>
        </p:nvSpPr>
        <p:spPr>
          <a:xfrm>
            <a:off x="8183880" y="3017520"/>
            <a:ext cx="3429000" cy="1234440"/>
          </a:xfrm>
          <a:prstGeom prst="roundRect">
            <a:avLst>
              <a:gd name="adj" fmla="val 5926"/>
            </a:avLst>
          </a:prstGeom>
          <a:solidFill>
            <a:srgbClr val="F8FAFC"/>
          </a:solidFill>
          <a:ln w="12700">
            <a:solidFill>
              <a:srgbClr val="CBD5E1"/>
            </a:solidFill>
            <a:prstDash val="solid"/>
          </a:ln>
        </p:spPr>
        <p:txBody>
          <a:bodyPr/>
          <a:p/>
        </p:txBody>
      </p:sp>
      <p:sp>
        <p:nvSpPr>
          <p:cNvPr id="28" name="Shape 26"/>
          <p:cNvSpPr/>
          <p:nvPr/>
        </p:nvSpPr>
        <p:spPr>
          <a:xfrm>
            <a:off x="8183880" y="3017520"/>
            <a:ext cx="64008" cy="1234440"/>
          </a:xfrm>
          <a:prstGeom prst="rect">
            <a:avLst/>
          </a:prstGeom>
          <a:solidFill>
            <a:srgbClr val="EA580C"/>
          </a:solidFill>
          <a:ln w="12700">
            <a:solidFill>
              <a:srgbClr val="EA580C"/>
            </a:solidFill>
            <a:prstDash val="solid"/>
          </a:ln>
        </p:spPr>
        <p:txBody>
          <a:bodyPr/>
          <a:p/>
        </p:txBody>
      </p:sp>
      <p:sp>
        <p:nvSpPr>
          <p:cNvPr id="29" name="Text 27"/>
          <p:cNvSpPr/>
          <p:nvPr/>
        </p:nvSpPr>
        <p:spPr>
          <a:xfrm>
            <a:off x="8348472" y="3145536"/>
            <a:ext cx="3154680" cy="228600"/>
          </a:xfrm>
          <a:prstGeom prst="rect">
            <a:avLst/>
          </a:prstGeom>
          <a:noFill/>
          <a:ln/>
        </p:spPr>
        <p:txBody>
          <a:bodyPr wrap="square" lIns="0" tIns="0" rIns="0" bIns="0" rtlCol="0" anchor="ctr"/>
          <a:lstStyle/>
          <a:p>
            <a:pPr indent="0" marL="0">
              <a:buNone/>
            </a:pPr>
            <a:r>
              <a:rPr lang="en-US" sz="1150" b="1" dirty="0">
                <a:solidFill>
                  <a:srgbClr val="0F172A"/>
                </a:solidFill>
              </a:rPr>
              <a:t>Paid later</a:t>
            </a:r>
            <a:endParaRPr lang="en-US" sz="1150" dirty="0"/>
          </a:p>
        </p:txBody>
      </p:sp>
      <p:sp>
        <p:nvSpPr>
          <p:cNvPr id="30" name="Text 28"/>
          <p:cNvSpPr/>
          <p:nvPr/>
        </p:nvSpPr>
        <p:spPr>
          <a:xfrm>
            <a:off x="8348472" y="3456432"/>
            <a:ext cx="3172968" cy="704088"/>
          </a:xfrm>
          <a:prstGeom prst="rect">
            <a:avLst/>
          </a:prstGeom>
          <a:noFill/>
          <a:ln/>
        </p:spPr>
        <p:txBody>
          <a:bodyPr wrap="square" lIns="254" tIns="254" rIns="254" bIns="254" rtlCol="0" anchor="ctr">
            <a:normAutofit/>
          </a:bodyPr>
          <a:lstStyle/>
          <a:p>
            <a:pPr indent="0" marL="0">
              <a:buNone/>
            </a:pPr>
            <a:r>
              <a:rPr lang="en-US" sz="880" dirty="0">
                <a:solidFill>
                  <a:srgbClr val="64748B"/>
                </a:solidFill>
              </a:rPr>
              <a:t>Avoid paid ads until activation/conversion and search quality are validated.</a:t>
            </a:r>
            <a:endParaRPr lang="en-US" sz="880" dirty="0"/>
          </a:p>
        </p:txBody>
      </p:sp>
      <p:sp>
        <p:nvSpPr>
          <p:cNvPr id="31" name="Text 29"/>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7</a:t>
            </a:r>
            <a:endParaRPr lang="en-US" sz="7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Country Rollout Playbook</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Each market should pass the same readiness checklist.</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502920" y="1371600"/>
          <a:ext cx="11201400" cy="4023360"/>
        </p:xfrm>
        <a:graphic>
          <a:graphicData uri="http://schemas.openxmlformats.org/drawingml/2006/table">
            <a:tbl>
              <a:tblPr/>
              <a:tblGrid>
                <a:gridCol w="1097280"/>
                <a:gridCol w="7863840"/>
                <a:gridCol w="2240280"/>
              </a:tblGrid>
              <a:tr h="670560">
                <a:tc>
                  <a:txBody>
                    <a:bodyPr/>
                    <a:lstStyle/>
                    <a:p>
                      <a:pPr indent="0" marL="0">
                        <a:buNone/>
                      </a:pPr>
                      <a:r>
                        <a:rPr lang="en-US" sz="850" b="1" dirty="0">
                          <a:solidFill>
                            <a:srgbClr val="FFFFFF"/>
                          </a:solidFill>
                          <a:latin typeface="Aptos" pitchFamily="34" charset="0"/>
                          <a:ea typeface="Aptos" pitchFamily="34" charset="-122"/>
                          <a:cs typeface="Aptos" pitchFamily="34" charset="-120"/>
                        </a:rPr>
                        <a:t>Step</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Checklist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Owner</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r>
              <a:tr h="670560">
                <a:tc>
                  <a:txBody>
                    <a:bodyPr/>
                    <a:lstStyle/>
                    <a:p>
                      <a:pPr indent="0" marL="0">
                        <a:buNone/>
                      </a:pPr>
                      <a:r>
                        <a:rPr lang="en-US" sz="850" dirty="0">
                          <a:solidFill>
                            <a:srgbClr val="334155"/>
                          </a:solidFill>
                          <a:latin typeface="Aptos" pitchFamily="34" charset="0"/>
                          <a:ea typeface="Aptos" pitchFamily="34" charset="-122"/>
                          <a:cs typeface="Aptos" pitchFamily="34" charset="-120"/>
                        </a:rPr>
                        <a:t>1. Enable country</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Country visible, trial start/end date, local pricing, currency, language, and sources configured.</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Super admin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670560">
                <a:tc>
                  <a:txBody>
                    <a:bodyPr/>
                    <a:lstStyle/>
                    <a:p>
                      <a:pPr indent="0" marL="0">
                        <a:buNone/>
                      </a:pPr>
                      <a:r>
                        <a:rPr lang="en-US" sz="850" dirty="0">
                          <a:solidFill>
                            <a:srgbClr val="334155"/>
                          </a:solidFill>
                          <a:latin typeface="Aptos" pitchFamily="34" charset="0"/>
                          <a:ea typeface="Aptos" pitchFamily="34" charset="-122"/>
                          <a:cs typeface="Aptos" pitchFamily="34" charset="-120"/>
                        </a:rPr>
                        <a:t>2. Legal/tax review</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Privacy, terms, tax/VAT/GST, email rules, payment provider, and data residency posture reviewed.</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Founder + advisor</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670560">
                <a:tc>
                  <a:txBody>
                    <a:bodyPr/>
                    <a:lstStyle/>
                    <a:p>
                      <a:pPr indent="0" marL="0">
                        <a:buNone/>
                      </a:pPr>
                      <a:r>
                        <a:rPr lang="en-US" sz="850" dirty="0">
                          <a:solidFill>
                            <a:srgbClr val="334155"/>
                          </a:solidFill>
                          <a:latin typeface="Aptos" pitchFamily="34" charset="0"/>
                          <a:ea typeface="Aptos" pitchFamily="34" charset="-122"/>
                          <a:cs typeface="Aptos" pitchFamily="34" charset="-120"/>
                        </a:rPr>
                        <a:t>3. Search QA</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Job and candidate searches tested for local examples, freshness, source quality, and zero-result handling.</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QA agent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670560">
                <a:tc>
                  <a:txBody>
                    <a:bodyPr/>
                    <a:lstStyle/>
                    <a:p>
                      <a:pPr indent="0" marL="0">
                        <a:buNone/>
                      </a:pPr>
                      <a:r>
                        <a:rPr lang="en-US" sz="850" dirty="0">
                          <a:solidFill>
                            <a:srgbClr val="334155"/>
                          </a:solidFill>
                          <a:latin typeface="Aptos" pitchFamily="34" charset="0"/>
                          <a:ea typeface="Aptos" pitchFamily="34" charset="-122"/>
                          <a:cs typeface="Aptos" pitchFamily="34" charset="-120"/>
                        </a:rPr>
                        <a:t>4. Support readiness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Ask Me, feedback, event log, email summaries, and known issue triage are working.</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Employee agent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670560">
                <a:tc>
                  <a:txBody>
                    <a:bodyPr/>
                    <a:lstStyle/>
                    <a:p>
                      <a:pPr indent="0" marL="0">
                        <a:buNone/>
                      </a:pPr>
                      <a:r>
                        <a:rPr lang="en-US" sz="850" dirty="0">
                          <a:solidFill>
                            <a:srgbClr val="334155"/>
                          </a:solidFill>
                          <a:latin typeface="Aptos" pitchFamily="34" charset="0"/>
                          <a:ea typeface="Aptos" pitchFamily="34" charset="-122"/>
                          <a:cs typeface="Aptos" pitchFamily="34" charset="-120"/>
                        </a:rPr>
                        <a:t>5. Launch content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Localized LinkedIn post, demo clip, FAQ, and trial countdown message ready.</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Founder</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bl>
          </a:graphicData>
        </a:graphic>
      </p:graphicFrame>
      <p:sp>
        <p:nvSpPr>
          <p:cNvPr id="8" name="Text 5"/>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8</a:t>
            </a:r>
            <a:endParaRPr lang="en-US" sz="7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191695" cy="146304"/>
          </a:xfrm>
          <a:prstGeom prst="rect">
            <a:avLst/>
          </a:prstGeom>
          <a:solidFill>
            <a:srgbClr val="2563EB"/>
          </a:solidFill>
          <a:ln w="12700">
            <a:solidFill>
              <a:srgbClr val="2563EB"/>
            </a:solidFill>
            <a:prstDash val="solid"/>
          </a:ln>
        </p:spPr>
        <p:txBody>
          <a:bodyPr/>
          <a:p/>
        </p:txBody>
      </p:sp>
      <p:sp>
        <p:nvSpPr>
          <p:cNvPr id="3" name="Text 1"/>
          <p:cNvSpPr/>
          <p:nvPr/>
        </p:nvSpPr>
        <p:spPr>
          <a:xfrm>
            <a:off x="384048" y="256032"/>
            <a:ext cx="2103120" cy="228600"/>
          </a:xfrm>
          <a:prstGeom prst="rect">
            <a:avLst/>
          </a:prstGeom>
          <a:noFill/>
          <a:ln/>
        </p:spPr>
        <p:txBody>
          <a:bodyPr wrap="square" rtlCol="0" anchor="ctr"/>
          <a:lstStyle/>
          <a:p>
            <a:pPr indent="0" marL="0">
              <a:buNone/>
            </a:pPr>
            <a:r>
              <a:rPr lang="en-US" sz="1050" b="1" dirty="0">
                <a:solidFill>
                  <a:srgbClr val="0F172A"/>
                </a:solidFill>
                <a:latin typeface="Aptos" pitchFamily="34" charset="0"/>
                <a:ea typeface="Aptos" pitchFamily="34" charset="-122"/>
                <a:cs typeface="Aptos" pitchFamily="34" charset="-120"/>
              </a:rPr>
              <a:t>eWorkConnection</a:t>
            </a:r>
            <a:endParaRPr lang="en-US" sz="1050" dirty="0"/>
          </a:p>
        </p:txBody>
      </p:sp>
      <p:sp>
        <p:nvSpPr>
          <p:cNvPr id="4" name="Text 2"/>
          <p:cNvSpPr/>
          <p:nvPr/>
        </p:nvSpPr>
        <p:spPr>
          <a:xfrm>
            <a:off x="384048" y="658368"/>
            <a:ext cx="7955280" cy="457200"/>
          </a:xfrm>
          <a:prstGeom prst="rect">
            <a:avLst/>
          </a:prstGeom>
          <a:noFill/>
          <a:ln/>
        </p:spPr>
        <p:txBody>
          <a:bodyPr wrap="square" lIns="0" tIns="0" rIns="0" bIns="0" rtlCol="0" anchor="ctr"/>
          <a:lstStyle/>
          <a:p>
            <a:pPr indent="0" marL="0">
              <a:buNone/>
            </a:pPr>
            <a:r>
              <a:rPr lang="en-US" sz="2500" b="1" dirty="0">
                <a:solidFill>
                  <a:srgbClr val="0F172A"/>
                </a:solidFill>
                <a:latin typeface="Aptos Display" pitchFamily="34" charset="0"/>
                <a:ea typeface="Aptos Display" pitchFamily="34" charset="-122"/>
                <a:cs typeface="Aptos Display" pitchFamily="34" charset="-120"/>
              </a:rPr>
              <a:t>KPIs and Learning Agenda</a:t>
            </a:r>
            <a:endParaRPr lang="en-US" sz="2500" dirty="0"/>
          </a:p>
        </p:txBody>
      </p:sp>
      <p:sp>
        <p:nvSpPr>
          <p:cNvPr id="5" name="Text 3"/>
          <p:cNvSpPr/>
          <p:nvPr/>
        </p:nvSpPr>
        <p:spPr>
          <a:xfrm>
            <a:off x="402336" y="1115568"/>
            <a:ext cx="8686800" cy="310896"/>
          </a:xfrm>
          <a:prstGeom prst="rect">
            <a:avLst/>
          </a:prstGeom>
          <a:noFill/>
          <a:ln/>
        </p:spPr>
        <p:txBody>
          <a:bodyPr wrap="square" lIns="0" tIns="0" rIns="0" bIns="0" rtlCol="0" anchor="ctr"/>
          <a:lstStyle/>
          <a:p>
            <a:pPr indent="0" marL="0">
              <a:buNone/>
            </a:pPr>
            <a:r>
              <a:rPr lang="en-US" sz="1050" dirty="0">
                <a:solidFill>
                  <a:srgbClr val="64748B"/>
                </a:solidFill>
                <a:latin typeface="Aptos" pitchFamily="34" charset="0"/>
                <a:ea typeface="Aptos" pitchFamily="34" charset="-122"/>
                <a:cs typeface="Aptos" pitchFamily="34" charset="-120"/>
              </a:rPr>
              <a:t>Measure whether users get value before scaling spend.</a:t>
            </a:r>
            <a:endParaRPr lang="en-US" sz="1050" dirty="0"/>
          </a:p>
        </p:txBody>
      </p:sp>
      <p:sp>
        <p:nvSpPr>
          <p:cNvPr id="6" name="Text 4"/>
          <p:cNvSpPr/>
          <p:nvPr/>
        </p:nvSpPr>
        <p:spPr>
          <a:xfrm>
            <a:off x="9464040" y="274320"/>
            <a:ext cx="2240280" cy="237744"/>
          </a:xfrm>
          <a:prstGeom prst="rect">
            <a:avLst/>
          </a:prstGeom>
          <a:noFill/>
          <a:ln/>
        </p:spPr>
        <p:txBody>
          <a:bodyPr wrap="square" rtlCol="0" anchor="ctr"/>
          <a:lstStyle/>
          <a:p>
            <a:pPr algn="r" indent="0" marL="0">
              <a:buNone/>
            </a:pPr>
            <a:r>
              <a:rPr lang="en-US" sz="900" dirty="0">
                <a:solidFill>
                  <a:srgbClr val="64748B"/>
                </a:solidFill>
              </a:rPr>
              <a:t>Soft Launch Planning</a:t>
            </a:r>
            <a:endParaRPr lang="en-US" sz="9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502920" y="1325880"/>
          <a:ext cx="11201400" cy="4160520"/>
        </p:xfrm>
        <a:graphic>
          <a:graphicData uri="http://schemas.openxmlformats.org/drawingml/2006/table">
            <a:tbl>
              <a:tblPr/>
              <a:tblGrid>
                <a:gridCol w="2057400"/>
                <a:gridCol w="4892040"/>
                <a:gridCol w="4251960"/>
              </a:tblGrid>
              <a:tr h="594360">
                <a:tc>
                  <a:txBody>
                    <a:bodyPr/>
                    <a:lstStyle/>
                    <a:p>
                      <a:pPr indent="0" marL="0">
                        <a:buNone/>
                      </a:pPr>
                      <a:r>
                        <a:rPr lang="en-US" sz="850" b="1" dirty="0">
                          <a:solidFill>
                            <a:srgbClr val="FFFFFF"/>
                          </a:solidFill>
                          <a:latin typeface="Aptos" pitchFamily="34" charset="0"/>
                          <a:ea typeface="Aptos" pitchFamily="34" charset="-122"/>
                          <a:cs typeface="Aptos" pitchFamily="34" charset="-120"/>
                        </a:rPr>
                        <a:t>Metric</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Why it matters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c>
                  <a:txBody>
                    <a:bodyPr/>
                    <a:lstStyle/>
                    <a:p>
                      <a:pPr indent="0" marL="0">
                        <a:buNone/>
                      </a:pPr>
                      <a:r>
                        <a:rPr lang="en-US" sz="850" b="1" dirty="0">
                          <a:solidFill>
                            <a:srgbClr val="FFFFFF"/>
                          </a:solidFill>
                          <a:latin typeface="Aptos" pitchFamily="34" charset="0"/>
                          <a:ea typeface="Aptos" pitchFamily="34" charset="-122"/>
                          <a:cs typeface="Aptos" pitchFamily="34" charset="-120"/>
                        </a:rPr>
                        <a:t>Target signal</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0F172A"/>
                    </a:solidFill>
                  </a:tcPr>
                </a:tc>
              </a:tr>
              <a:tr h="594360">
                <a:tc>
                  <a:txBody>
                    <a:bodyPr/>
                    <a:lstStyle/>
                    <a:p>
                      <a:pPr indent="0" marL="0">
                        <a:buNone/>
                      </a:pPr>
                      <a:r>
                        <a:rPr lang="en-US" sz="850" dirty="0">
                          <a:solidFill>
                            <a:srgbClr val="334155"/>
                          </a:solidFill>
                          <a:latin typeface="Aptos" pitchFamily="34" charset="0"/>
                          <a:ea typeface="Aptos" pitchFamily="34" charset="-122"/>
                          <a:cs typeface="Aptos" pitchFamily="34" charset="-120"/>
                        </a:rPr>
                        <a:t>Useful search rate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Core product promise depends on search quality.</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&gt;65% searches produce useful results or clear fallback.</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594360">
                <a:tc>
                  <a:txBody>
                    <a:bodyPr/>
                    <a:lstStyle/>
                    <a:p>
                      <a:pPr indent="0" marL="0">
                        <a:buNone/>
                      </a:pPr>
                      <a:r>
                        <a:rPr lang="en-US" sz="850" dirty="0">
                          <a:solidFill>
                            <a:srgbClr val="334155"/>
                          </a:solidFill>
                          <a:latin typeface="Aptos" pitchFamily="34" charset="0"/>
                          <a:ea typeface="Aptos" pitchFamily="34" charset="-122"/>
                          <a:cs typeface="Aptos" pitchFamily="34" charset="-120"/>
                        </a:rPr>
                        <a:t>Clicked Apply / Marked Applied</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Shows users are moving from search to action.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Rising weekly, with follow-up reminders used.</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594360">
                <a:tc>
                  <a:txBody>
                    <a:bodyPr/>
                    <a:lstStyle/>
                    <a:p>
                      <a:pPr indent="0" marL="0">
                        <a:buNone/>
                      </a:pPr>
                      <a:r>
                        <a:rPr lang="en-US" sz="850" dirty="0">
                          <a:solidFill>
                            <a:srgbClr val="334155"/>
                          </a:solidFill>
                          <a:latin typeface="Aptos" pitchFamily="34" charset="0"/>
                          <a:ea typeface="Aptos" pitchFamily="34" charset="-122"/>
                          <a:cs typeface="Aptos" pitchFamily="34" charset="-120"/>
                        </a:rPr>
                        <a:t>Recruiter shortlist rate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Validates Find Talent value.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Recruiters save or contact candidates.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594360">
                <a:tc>
                  <a:txBody>
                    <a:bodyPr/>
                    <a:lstStyle/>
                    <a:p>
                      <a:pPr indent="0" marL="0">
                        <a:buNone/>
                      </a:pPr>
                      <a:r>
                        <a:rPr lang="en-US" sz="850" dirty="0">
                          <a:solidFill>
                            <a:srgbClr val="334155"/>
                          </a:solidFill>
                          <a:latin typeface="Aptos" pitchFamily="34" charset="0"/>
                          <a:ea typeface="Aptos" pitchFamily="34" charset="-122"/>
                          <a:cs typeface="Aptos" pitchFamily="34" charset="-120"/>
                        </a:rPr>
                        <a:t>API cost per useful outcome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Determines scalability.</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Declines as caching/filtering improves.</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594360">
                <a:tc>
                  <a:txBody>
                    <a:bodyPr/>
                    <a:lstStyle/>
                    <a:p>
                      <a:pPr indent="0" marL="0">
                        <a:buNone/>
                      </a:pPr>
                      <a:r>
                        <a:rPr lang="en-US" sz="850" dirty="0">
                          <a:solidFill>
                            <a:srgbClr val="334155"/>
                          </a:solidFill>
                          <a:latin typeface="Aptos" pitchFamily="34" charset="0"/>
                          <a:ea typeface="Aptos" pitchFamily="34" charset="-122"/>
                          <a:cs typeface="Aptos" pitchFamily="34" charset="-120"/>
                        </a:rPr>
                        <a:t>Issue rate</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Launch quality and support load.</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P0 issues near zero before broad promotion.</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r h="594360">
                <a:tc>
                  <a:txBody>
                    <a:bodyPr/>
                    <a:lstStyle/>
                    <a:p>
                      <a:pPr indent="0" marL="0">
                        <a:buNone/>
                      </a:pPr>
                      <a:r>
                        <a:rPr lang="en-US" sz="850" dirty="0">
                          <a:solidFill>
                            <a:srgbClr val="334155"/>
                          </a:solidFill>
                          <a:latin typeface="Aptos" pitchFamily="34" charset="0"/>
                          <a:ea typeface="Aptos" pitchFamily="34" charset="-122"/>
                          <a:cs typeface="Aptos" pitchFamily="34" charset="-120"/>
                        </a:rPr>
                        <a:t>Trial conversion intent</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Revenue signal.</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c>
                  <a:txBody>
                    <a:bodyPr/>
                    <a:lstStyle/>
                    <a:p>
                      <a:pPr indent="0" marL="0">
                        <a:buNone/>
                      </a:pPr>
                      <a:r>
                        <a:rPr lang="en-US" sz="850" dirty="0">
                          <a:solidFill>
                            <a:srgbClr val="334155"/>
                          </a:solidFill>
                          <a:latin typeface="Aptos" pitchFamily="34" charset="0"/>
                          <a:ea typeface="Aptos" pitchFamily="34" charset="-122"/>
                          <a:cs typeface="Aptos" pitchFamily="34" charset="-120"/>
                        </a:rPr>
                        <a:t>Users ask about plans or continue after trial.</a:t>
                      </a:r>
                      <a:endParaRPr lang="en-US" sz="850" dirty="0">
                        <a:latin typeface="Aptos" charset="0"/>
                        <a:ea typeface="Aptos" charset="0"/>
                        <a:cs typeface="Aptos" charset="0"/>
                      </a:endParaRPr>
                    </a:p>
                  </a:txBody>
                  <a:tcPr marL="54864" marR="54864" marT="54864" marB="54864" anchor="mid">
                    <a:lnL w="8890" cap="flat" cmpd="sng" algn="ctr">
                      <a:solidFill>
                        <a:srgbClr val="CBD5E1"/>
                      </a:solidFill>
                      <a:prstDash val="solid"/>
                      <a:round/>
                      <a:headEnd type="none" w="med" len="med"/>
                      <a:tailEnd type="none" w="med" len="med"/>
                    </a:lnL>
                    <a:lnR w="8890" cap="flat" cmpd="sng" algn="ctr">
                      <a:solidFill>
                        <a:srgbClr val="CBD5E1"/>
                      </a:solidFill>
                      <a:prstDash val="solid"/>
                      <a:round/>
                      <a:headEnd type="none" w="med" len="med"/>
                      <a:tailEnd type="none" w="med" len="med"/>
                    </a:lnR>
                    <a:lnT w="8890" cap="flat" cmpd="sng" algn="ctr">
                      <a:solidFill>
                        <a:srgbClr val="CBD5E1"/>
                      </a:solidFill>
                      <a:prstDash val="solid"/>
                      <a:round/>
                      <a:headEnd type="none" w="med" len="med"/>
                      <a:tailEnd type="none" w="med" len="med"/>
                    </a:lnT>
                    <a:lnB w="8890" cap="flat" cmpd="sng" algn="ctr">
                      <a:solidFill>
                        <a:srgbClr val="CBD5E1"/>
                      </a:solidFill>
                      <a:prstDash val="solid"/>
                      <a:round/>
                      <a:headEnd type="none" w="med" len="med"/>
                      <a:tailEnd type="none" w="med" len="med"/>
                    </a:lnB>
                    <a:solidFill>
                      <a:srgbClr val="FFFFFF"/>
                    </a:solidFill>
                  </a:tcPr>
                </a:tc>
              </a:tr>
            </a:tbl>
          </a:graphicData>
        </a:graphic>
      </p:graphicFrame>
      <p:sp>
        <p:nvSpPr>
          <p:cNvPr id="8" name="Text 5"/>
          <p:cNvSpPr/>
          <p:nvPr/>
        </p:nvSpPr>
        <p:spPr>
          <a:xfrm>
            <a:off x="384048" y="6565392"/>
            <a:ext cx="4206240" cy="182880"/>
          </a:xfrm>
          <a:prstGeom prst="rect">
            <a:avLst/>
          </a:prstGeom>
          <a:noFill/>
          <a:ln/>
        </p:spPr>
        <p:txBody>
          <a:bodyPr wrap="square" rtlCol="0" anchor="ctr"/>
          <a:lstStyle/>
          <a:p>
            <a:pPr indent="0" marL="0">
              <a:buNone/>
            </a:pPr>
            <a:r>
              <a:rPr lang="en-US" sz="750" dirty="0">
                <a:solidFill>
                  <a:srgbClr val="64748B"/>
                </a:solidFill>
              </a:rPr>
              <a:t>Confidential planning draft | 9</a:t>
            </a:r>
            <a:endParaRPr lang="en-US" sz="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eWorkConnection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eWorkConnection Marketing and Expansion Strategy</dc:title>
  <dc:subject>eWorkConnection Marketing and Expansion Strategy</dc:subject>
  <dc:creator>eWorkConnection</dc:creator>
  <cp:lastModifiedBy>eWorkConnection</cp:lastModifiedBy>
  <cp:revision>1</cp:revision>
  <dcterms:created xsi:type="dcterms:W3CDTF">2026-06-21T03:18:58Z</dcterms:created>
  <dcterms:modified xsi:type="dcterms:W3CDTF">2026-06-21T03:18:58Z</dcterms:modified>
</cp:coreProperties>
</file>