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6"/>
  </p:sldIdLst>
  <p:notesMasterIdLst>
    <p:notesMasterId r:id="rId11"/>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6"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72A"/>
        </a:solidFill>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0EA5E9"/>
          </a:solidFill>
          <a:ln w="12700">
            <a:solidFill>
              <a:srgbClr val="0EA5E9"/>
            </a:solidFill>
            <a:prstDash val="solid"/>
          </a:ln>
        </p:spPr>
        <p:txBody>
          <a:bodyPr/>
          <a:p/>
        </p:txBody>
      </p:sp>
      <p:sp>
        <p:nvSpPr>
          <p:cNvPr id="3" name="Text 1"/>
          <p:cNvSpPr/>
          <p:nvPr/>
        </p:nvSpPr>
        <p:spPr>
          <a:xfrm>
            <a:off x="594360" y="658368"/>
            <a:ext cx="3017520" cy="365760"/>
          </a:xfrm>
          <a:prstGeom prst="rect">
            <a:avLst/>
          </a:prstGeom>
          <a:noFill/>
          <a:ln/>
        </p:spPr>
        <p:txBody>
          <a:bodyPr wrap="square" rtlCol="0" anchor="ctr"/>
          <a:lstStyle/>
          <a:p>
            <a:pPr indent="0" marL="0">
              <a:buNone/>
            </a:pPr>
            <a:r>
              <a:rPr lang="en-US" sz="1600" b="1" dirty="0">
                <a:solidFill>
                  <a:srgbClr val="FFFFFF"/>
                </a:solidFill>
              </a:rPr>
              <a:t>eWorkConnection</a:t>
            </a:r>
            <a:endParaRPr lang="en-US" sz="1600" dirty="0"/>
          </a:p>
        </p:txBody>
      </p:sp>
      <p:sp>
        <p:nvSpPr>
          <p:cNvPr id="4" name="Text 2"/>
          <p:cNvSpPr/>
          <p:nvPr/>
        </p:nvSpPr>
        <p:spPr>
          <a:xfrm>
            <a:off x="594360" y="1600200"/>
            <a:ext cx="7955280" cy="1280160"/>
          </a:xfrm>
          <a:prstGeom prst="rect">
            <a:avLst/>
          </a:prstGeom>
          <a:noFill/>
          <a:ln/>
        </p:spPr>
        <p:txBody>
          <a:bodyPr wrap="square" rtlCol="0" anchor="ctr">
            <a:normAutofit/>
          </a:bodyPr>
          <a:lstStyle/>
          <a:p>
            <a:pPr indent="0" marL="0">
              <a:buNone/>
            </a:pPr>
            <a:r>
              <a:rPr lang="en-US" sz="3800" b="1" dirty="0">
                <a:solidFill>
                  <a:srgbClr val="FFFFFF"/>
                </a:solidFill>
              </a:rPr>
              <a:t>ROI and Business Case</a:t>
            </a:r>
            <a:endParaRPr lang="en-US" sz="3800" dirty="0"/>
          </a:p>
        </p:txBody>
      </p:sp>
      <p:sp>
        <p:nvSpPr>
          <p:cNvPr id="5" name="Text 3"/>
          <p:cNvSpPr/>
          <p:nvPr/>
        </p:nvSpPr>
        <p:spPr>
          <a:xfrm>
            <a:off x="621792" y="2944368"/>
            <a:ext cx="6858000" cy="566928"/>
          </a:xfrm>
          <a:prstGeom prst="rect">
            <a:avLst/>
          </a:prstGeom>
          <a:noFill/>
          <a:ln/>
        </p:spPr>
        <p:txBody>
          <a:bodyPr wrap="square" rtlCol="0" anchor="ctr">
            <a:normAutofit/>
          </a:bodyPr>
          <a:lstStyle/>
          <a:p>
            <a:pPr indent="0" marL="0">
              <a:buNone/>
            </a:pPr>
            <a:r>
              <a:rPr lang="en-US" sz="1400" dirty="0">
                <a:solidFill>
                  <a:srgbClr val="CBD5E1"/>
                </a:solidFill>
              </a:rPr>
              <a:t>Three-year revenue, cost, market, and value outlook for the initial country rollout.</a:t>
            </a:r>
            <a:endParaRPr lang="en-US" sz="1400" dirty="0"/>
          </a:p>
        </p:txBody>
      </p:sp>
      <p:sp>
        <p:nvSpPr>
          <p:cNvPr id="6" name="Shape 4"/>
          <p:cNvSpPr/>
          <p:nvPr/>
        </p:nvSpPr>
        <p:spPr>
          <a:xfrm>
            <a:off x="7726680" y="1234440"/>
            <a:ext cx="3474720" cy="3474720"/>
          </a:xfrm>
          <a:prstGeom prst="roundRect">
            <a:avLst>
              <a:gd name="adj" fmla="val 2105"/>
            </a:avLst>
          </a:prstGeom>
          <a:solidFill>
            <a:srgbClr val="F8FAFC"/>
          </a:solidFill>
          <a:ln w="12700">
            <a:solidFill>
              <a:srgbClr val="CBD5E1"/>
            </a:solidFill>
            <a:prstDash val="solid"/>
          </a:ln>
        </p:spPr>
        <p:txBody>
          <a:bodyPr/>
          <a:p/>
        </p:txBody>
      </p:sp>
      <p:sp>
        <p:nvSpPr>
          <p:cNvPr id="7" name="Shape 5"/>
          <p:cNvSpPr/>
          <p:nvPr/>
        </p:nvSpPr>
        <p:spPr>
          <a:xfrm>
            <a:off x="7726680" y="1234440"/>
            <a:ext cx="64008" cy="3474720"/>
          </a:xfrm>
          <a:prstGeom prst="rect">
            <a:avLst/>
          </a:prstGeom>
          <a:solidFill>
            <a:srgbClr val="0EA5E9"/>
          </a:solidFill>
          <a:ln w="12700">
            <a:solidFill>
              <a:srgbClr val="0EA5E9"/>
            </a:solidFill>
            <a:prstDash val="solid"/>
          </a:ln>
        </p:spPr>
        <p:txBody>
          <a:bodyPr/>
          <a:p/>
        </p:txBody>
      </p:sp>
      <p:sp>
        <p:nvSpPr>
          <p:cNvPr id="8" name="Text 6"/>
          <p:cNvSpPr/>
          <p:nvPr/>
        </p:nvSpPr>
        <p:spPr>
          <a:xfrm>
            <a:off x="7891272" y="1362456"/>
            <a:ext cx="3200400" cy="228600"/>
          </a:xfrm>
          <a:prstGeom prst="rect">
            <a:avLst/>
          </a:prstGeom>
          <a:noFill/>
          <a:ln/>
        </p:spPr>
        <p:txBody>
          <a:bodyPr wrap="square" lIns="0" tIns="0" rIns="0" bIns="0" rtlCol="0" anchor="ctr"/>
          <a:lstStyle/>
          <a:p>
            <a:pPr indent="0" marL="0">
              <a:buNone/>
            </a:pPr>
            <a:r>
              <a:rPr lang="en-US" sz="1150" b="1" dirty="0">
                <a:solidFill>
                  <a:srgbClr val="0F172A"/>
                </a:solidFill>
              </a:rPr>
              <a:t>Soft launch thesis</a:t>
            </a:r>
            <a:endParaRPr lang="en-US" sz="1150" dirty="0"/>
          </a:p>
        </p:txBody>
      </p:sp>
      <p:sp>
        <p:nvSpPr>
          <p:cNvPr id="9" name="Text 7"/>
          <p:cNvSpPr/>
          <p:nvPr/>
        </p:nvSpPr>
        <p:spPr>
          <a:xfrm>
            <a:off x="7891272" y="1673352"/>
            <a:ext cx="3218688" cy="294436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Start narrow with USA, India, and Colombia. Lead with free trial access, learn from real user behavior, keep AI costs capped, and expand only after quality and support signals are stable.</a:t>
            </a:r>
            <a:endParaRPr lang="en-US" sz="880" dirty="0"/>
          </a:p>
        </p:txBody>
      </p:sp>
      <p:sp>
        <p:nvSpPr>
          <p:cNvPr id="10" name="Text 8"/>
          <p:cNvSpPr/>
          <p:nvPr/>
        </p:nvSpPr>
        <p:spPr>
          <a:xfrm>
            <a:off x="621792" y="6172200"/>
            <a:ext cx="2743200" cy="219456"/>
          </a:xfrm>
          <a:prstGeom prst="rect">
            <a:avLst/>
          </a:prstGeom>
          <a:noFill/>
          <a:ln/>
        </p:spPr>
        <p:txBody>
          <a:bodyPr wrap="square" rtlCol="0" anchor="ctr"/>
          <a:lstStyle/>
          <a:p>
            <a:pPr indent="0" marL="0">
              <a:buNone/>
            </a:pPr>
            <a:r>
              <a:rPr lang="en-US" sz="900" dirty="0">
                <a:solidFill>
                  <a:srgbClr val="94A3B8"/>
                </a:solidFill>
              </a:rPr>
              <a:t>June 20, 2026</a:t>
            </a:r>
            <a:endParaRPr lang="en-US" sz="900" dirty="0"/>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46304"/>
          </a:xfrm>
          <a:prstGeom prst="rect">
            <a:avLst/>
          </a:prstGeom>
          <a:solidFill>
            <a:srgbClr val="2563EB"/>
          </a:solidFill>
          <a:ln w="127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84048" y="256032"/>
            <a:ext cx="2194560" cy="228600"/>
          </a:xfrm>
          <a:prstGeom prst="rect">
            <a:avLst/>
          </a:prstGeom>
          <a:noFill/>
        </p:spPr>
        <p:txBody>
          <a:bodyPr wrap="none">
            <a:spAutoFit/>
          </a:bodyPr>
          <a:lstStyle/>
          <a:p>
            <a:pPr algn="l"/>
            <a:r>
              <a:rPr sz="1050" b="1">
                <a:solidFill>
                  <a:srgbClr val="0F172A"/>
                </a:solidFill>
                <a:latin typeface="Aptos"/>
              </a:rPr>
              <a:t>eWorkConnection</a:t>
            </a:r>
          </a:p>
        </p:txBody>
      </p:sp>
      <p:sp>
        <p:nvSpPr>
          <p:cNvPr id="4" name="TextBox 3"/>
          <p:cNvSpPr txBox="1"/>
          <p:nvPr/>
        </p:nvSpPr>
        <p:spPr>
          <a:xfrm>
            <a:off x="384048" y="658368"/>
            <a:ext cx="8412480" cy="457200"/>
          </a:xfrm>
          <a:prstGeom prst="rect">
            <a:avLst/>
          </a:prstGeom>
          <a:noFill/>
        </p:spPr>
        <p:txBody>
          <a:bodyPr wrap="none">
            <a:spAutoFit/>
          </a:bodyPr>
          <a:lstStyle/>
          <a:p>
            <a:pPr algn="l"/>
            <a:r>
              <a:rPr sz="2500" b="1">
                <a:solidFill>
                  <a:srgbClr val="0F172A"/>
                </a:solidFill>
                <a:latin typeface="Aptos"/>
              </a:rPr>
              <a:t>Current Operating Levers</a:t>
            </a:r>
          </a:p>
        </p:txBody>
      </p:sp>
      <p:sp>
        <p:nvSpPr>
          <p:cNvPr id="5" name="TextBox 4"/>
          <p:cNvSpPr txBox="1"/>
          <p:nvPr/>
        </p:nvSpPr>
        <p:spPr>
          <a:xfrm>
            <a:off x="402336" y="1115568"/>
            <a:ext cx="9509760" cy="310896"/>
          </a:xfrm>
          <a:prstGeom prst="rect">
            <a:avLst/>
          </a:prstGeom>
          <a:noFill/>
        </p:spPr>
        <p:txBody>
          <a:bodyPr wrap="none">
            <a:spAutoFit/>
          </a:bodyPr>
          <a:lstStyle/>
          <a:p>
            <a:pPr algn="l"/>
            <a:r>
              <a:rPr sz="1050" b="0">
                <a:solidFill>
                  <a:srgbClr val="64748B"/>
                </a:solidFill>
                <a:latin typeface="Aptos"/>
              </a:rPr>
              <a:t>Latest controls improve monetization readiness and support discipline.</a:t>
            </a:r>
          </a:p>
        </p:txBody>
      </p:sp>
      <p:sp>
        <p:nvSpPr>
          <p:cNvPr id="6" name="TextBox 5"/>
          <p:cNvSpPr txBox="1"/>
          <p:nvPr/>
        </p:nvSpPr>
        <p:spPr>
          <a:xfrm>
            <a:off x="9464040" y="274320"/>
            <a:ext cx="2240280" cy="237744"/>
          </a:xfrm>
          <a:prstGeom prst="rect">
            <a:avLst/>
          </a:prstGeom>
          <a:noFill/>
        </p:spPr>
        <p:txBody>
          <a:bodyPr wrap="none">
            <a:spAutoFit/>
          </a:bodyPr>
          <a:lstStyle/>
          <a:p>
            <a:pPr algn="r"/>
            <a:r>
              <a:rPr sz="900" b="0">
                <a:solidFill>
                  <a:srgbClr val="64748B"/>
                </a:solidFill>
                <a:latin typeface="Aptos"/>
              </a:rPr>
              <a:t>Soft Launch Planning</a:t>
            </a:r>
          </a:p>
        </p:txBody>
      </p:sp>
      <p:sp>
        <p:nvSpPr>
          <p:cNvPr id="7" name="Rectangle 6"/>
          <p:cNvSpPr/>
          <p:nvPr/>
        </p:nvSpPr>
        <p:spPr>
          <a:xfrm>
            <a:off x="594360" y="1508760"/>
            <a:ext cx="3401568" cy="1234440"/>
          </a:xfrm>
          <a:prstGeom prst="rect">
            <a:avLst/>
          </a:prstGeom>
          <a:solidFill>
            <a:srgbClr val="F8FAFC"/>
          </a:solidFill>
          <a:ln w="889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94360" y="1508760"/>
            <a:ext cx="64008" cy="1234440"/>
          </a:xfrm>
          <a:prstGeom prst="rect">
            <a:avLst/>
          </a:prstGeom>
          <a:solidFill>
            <a:srgbClr val="059669"/>
          </a:solidFill>
          <a:ln w="12700">
            <a:solidFill>
              <a:srgbClr val="05966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58952" y="1636776"/>
            <a:ext cx="3127248" cy="228600"/>
          </a:xfrm>
          <a:prstGeom prst="rect">
            <a:avLst/>
          </a:prstGeom>
          <a:noFill/>
        </p:spPr>
        <p:txBody>
          <a:bodyPr wrap="none">
            <a:spAutoFit/>
          </a:bodyPr>
          <a:lstStyle/>
          <a:p>
            <a:pPr algn="l"/>
            <a:r>
              <a:rPr sz="1150" b="1">
                <a:solidFill>
                  <a:srgbClr val="0F172A"/>
                </a:solidFill>
                <a:latin typeface="Aptos"/>
              </a:rPr>
              <a:t>Country pricing</a:t>
            </a:r>
          </a:p>
        </p:txBody>
      </p:sp>
      <p:sp>
        <p:nvSpPr>
          <p:cNvPr id="10" name="TextBox 9"/>
          <p:cNvSpPr txBox="1"/>
          <p:nvPr/>
        </p:nvSpPr>
        <p:spPr>
          <a:xfrm>
            <a:off x="758952" y="1947672"/>
            <a:ext cx="3145536" cy="704088"/>
          </a:xfrm>
          <a:prstGeom prst="rect">
            <a:avLst/>
          </a:prstGeom>
          <a:noFill/>
        </p:spPr>
        <p:txBody>
          <a:bodyPr wrap="square">
            <a:spAutoFit/>
          </a:bodyPr>
          <a:lstStyle/>
          <a:p>
            <a:pPr algn="l"/>
            <a:r>
              <a:rPr sz="880" b="0">
                <a:solidFill>
                  <a:srgbClr val="64748B"/>
                </a:solidFill>
                <a:latin typeface="Aptos"/>
              </a:rPr>
              <a:t>Effective local price is shown by visitor country, with USA pricing as fallback when no country price exists.</a:t>
            </a:r>
          </a:p>
        </p:txBody>
      </p:sp>
      <p:sp>
        <p:nvSpPr>
          <p:cNvPr id="11" name="Rectangle 10"/>
          <p:cNvSpPr/>
          <p:nvPr/>
        </p:nvSpPr>
        <p:spPr>
          <a:xfrm>
            <a:off x="4361688" y="1508760"/>
            <a:ext cx="3401568" cy="1234440"/>
          </a:xfrm>
          <a:prstGeom prst="rect">
            <a:avLst/>
          </a:prstGeom>
          <a:solidFill>
            <a:srgbClr val="F8FAFC"/>
          </a:solidFill>
          <a:ln w="889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4361688" y="1508760"/>
            <a:ext cx="64008" cy="1234440"/>
          </a:xfrm>
          <a:prstGeom prst="rect">
            <a:avLst/>
          </a:prstGeom>
          <a:solidFill>
            <a:srgbClr val="0EA5E9"/>
          </a:solidFill>
          <a:ln w="12700">
            <a:solidFill>
              <a:srgbClr val="0EA5E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26280" y="1636776"/>
            <a:ext cx="3127248" cy="228600"/>
          </a:xfrm>
          <a:prstGeom prst="rect">
            <a:avLst/>
          </a:prstGeom>
          <a:noFill/>
        </p:spPr>
        <p:txBody>
          <a:bodyPr wrap="none">
            <a:spAutoFit/>
          </a:bodyPr>
          <a:lstStyle/>
          <a:p>
            <a:pPr algn="l"/>
            <a:r>
              <a:rPr sz="1150" b="1">
                <a:solidFill>
                  <a:srgbClr val="0F172A"/>
                </a:solidFill>
                <a:latin typeface="Aptos"/>
              </a:rPr>
              <a:t>Promotions and referrals</a:t>
            </a:r>
          </a:p>
        </p:txBody>
      </p:sp>
      <p:sp>
        <p:nvSpPr>
          <p:cNvPr id="14" name="TextBox 13"/>
          <p:cNvSpPr txBox="1"/>
          <p:nvPr/>
        </p:nvSpPr>
        <p:spPr>
          <a:xfrm>
            <a:off x="4526280" y="1947672"/>
            <a:ext cx="3145536" cy="704088"/>
          </a:xfrm>
          <a:prstGeom prst="rect">
            <a:avLst/>
          </a:prstGeom>
          <a:noFill/>
        </p:spPr>
        <p:txBody>
          <a:bodyPr wrap="square">
            <a:spAutoFit/>
          </a:bodyPr>
          <a:lstStyle/>
          <a:p>
            <a:pPr algn="l"/>
            <a:r>
              <a:rPr sz="880" b="0">
                <a:solidFill>
                  <a:srgbClr val="64748B"/>
                </a:solidFill>
                <a:latin typeface="Aptos"/>
              </a:rPr>
              <a:t>Admin Marketing controls country/user offers, referral links, conversion caps, and Stripe attribution.</a:t>
            </a:r>
          </a:p>
        </p:txBody>
      </p:sp>
      <p:sp>
        <p:nvSpPr>
          <p:cNvPr id="15" name="Rectangle 14"/>
          <p:cNvSpPr/>
          <p:nvPr/>
        </p:nvSpPr>
        <p:spPr>
          <a:xfrm>
            <a:off x="8129016" y="1508760"/>
            <a:ext cx="3401568" cy="1234440"/>
          </a:xfrm>
          <a:prstGeom prst="rect">
            <a:avLst/>
          </a:prstGeom>
          <a:solidFill>
            <a:srgbClr val="F8FAFC"/>
          </a:solidFill>
          <a:ln w="889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8129016" y="1508760"/>
            <a:ext cx="64008" cy="1234440"/>
          </a:xfrm>
          <a:prstGeom prst="rect">
            <a:avLst/>
          </a:prstGeom>
          <a:solidFill>
            <a:srgbClr val="2563EB"/>
          </a:solidFill>
          <a:ln w="127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293608" y="1636776"/>
            <a:ext cx="3127248" cy="228600"/>
          </a:xfrm>
          <a:prstGeom prst="rect">
            <a:avLst/>
          </a:prstGeom>
          <a:noFill/>
        </p:spPr>
        <p:txBody>
          <a:bodyPr wrap="none">
            <a:spAutoFit/>
          </a:bodyPr>
          <a:lstStyle/>
          <a:p>
            <a:pPr algn="l"/>
            <a:r>
              <a:rPr sz="1150" b="1">
                <a:solidFill>
                  <a:srgbClr val="0F172A"/>
                </a:solidFill>
                <a:latin typeface="Aptos"/>
              </a:rPr>
              <a:t>Sponsored placements</a:t>
            </a:r>
          </a:p>
        </p:txBody>
      </p:sp>
      <p:sp>
        <p:nvSpPr>
          <p:cNvPr id="18" name="TextBox 17"/>
          <p:cNvSpPr txBox="1"/>
          <p:nvPr/>
        </p:nvSpPr>
        <p:spPr>
          <a:xfrm>
            <a:off x="8293608" y="1947672"/>
            <a:ext cx="3145536" cy="704088"/>
          </a:xfrm>
          <a:prstGeom prst="rect">
            <a:avLst/>
          </a:prstGeom>
          <a:noFill/>
        </p:spPr>
        <p:txBody>
          <a:bodyPr wrap="square">
            <a:spAutoFit/>
          </a:bodyPr>
          <a:lstStyle/>
          <a:p>
            <a:pPr algn="l"/>
            <a:r>
              <a:rPr sz="880" b="0">
                <a:solidFill>
                  <a:srgbClr val="64748B"/>
                </a:solidFill>
                <a:latin typeface="Aptos"/>
              </a:rPr>
              <a:t>Approved brand placements use Sponsored disclosure, country/date scope, and no third-party ad scripts by default.</a:t>
            </a:r>
          </a:p>
        </p:txBody>
      </p:sp>
      <p:sp>
        <p:nvSpPr>
          <p:cNvPr id="19" name="Rectangle 18"/>
          <p:cNvSpPr/>
          <p:nvPr/>
        </p:nvSpPr>
        <p:spPr>
          <a:xfrm>
            <a:off x="594360" y="3200400"/>
            <a:ext cx="3401568" cy="1234440"/>
          </a:xfrm>
          <a:prstGeom prst="rect">
            <a:avLst/>
          </a:prstGeom>
          <a:solidFill>
            <a:srgbClr val="F8FAFC"/>
          </a:solidFill>
          <a:ln w="889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594360" y="3200400"/>
            <a:ext cx="64008" cy="1234440"/>
          </a:xfrm>
          <a:prstGeom prst="rect">
            <a:avLst/>
          </a:prstGeom>
          <a:solidFill>
            <a:srgbClr val="059669"/>
          </a:solidFill>
          <a:ln w="12700">
            <a:solidFill>
              <a:srgbClr val="05966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758952" y="3328416"/>
            <a:ext cx="3127248" cy="228600"/>
          </a:xfrm>
          <a:prstGeom prst="rect">
            <a:avLst/>
          </a:prstGeom>
          <a:noFill/>
        </p:spPr>
        <p:txBody>
          <a:bodyPr wrap="none">
            <a:spAutoFit/>
          </a:bodyPr>
          <a:lstStyle/>
          <a:p>
            <a:pPr algn="l"/>
            <a:r>
              <a:rPr sz="1150" b="1">
                <a:solidFill>
                  <a:srgbClr val="0F172A"/>
                </a:solidFill>
                <a:latin typeface="Aptos"/>
              </a:rPr>
              <a:t>Company workspaces</a:t>
            </a:r>
          </a:p>
        </p:txBody>
      </p:sp>
      <p:sp>
        <p:nvSpPr>
          <p:cNvPr id="22" name="TextBox 21"/>
          <p:cNvSpPr txBox="1"/>
          <p:nvPr/>
        </p:nvSpPr>
        <p:spPr>
          <a:xfrm>
            <a:off x="758952" y="3639312"/>
            <a:ext cx="3145536" cy="704088"/>
          </a:xfrm>
          <a:prstGeom prst="rect">
            <a:avLst/>
          </a:prstGeom>
          <a:noFill/>
        </p:spPr>
        <p:txBody>
          <a:bodyPr wrap="square">
            <a:spAutoFit/>
          </a:bodyPr>
          <a:lstStyle/>
          <a:p>
            <a:pPr algn="l"/>
            <a:r>
              <a:rPr sz="880" b="0">
                <a:solidFill>
                  <a:srgbClr val="64748B"/>
                </a:solidFill>
                <a:latin typeface="Aptos"/>
              </a:rPr>
              <a:t>Verified employer workspaces support direct posting, internal hiring, public availability, and applications.</a:t>
            </a:r>
          </a:p>
        </p:txBody>
      </p:sp>
      <p:sp>
        <p:nvSpPr>
          <p:cNvPr id="23" name="Rectangle 22"/>
          <p:cNvSpPr/>
          <p:nvPr/>
        </p:nvSpPr>
        <p:spPr>
          <a:xfrm>
            <a:off x="4361688" y="3200400"/>
            <a:ext cx="3401568" cy="1234440"/>
          </a:xfrm>
          <a:prstGeom prst="rect">
            <a:avLst/>
          </a:prstGeom>
          <a:solidFill>
            <a:srgbClr val="F8FAFC"/>
          </a:solidFill>
          <a:ln w="889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4361688" y="3200400"/>
            <a:ext cx="64008" cy="1234440"/>
          </a:xfrm>
          <a:prstGeom prst="rect">
            <a:avLst/>
          </a:prstGeom>
          <a:solidFill>
            <a:srgbClr val="EA580C"/>
          </a:solidFill>
          <a:ln w="12700">
            <a:solidFill>
              <a:srgbClr val="EA580C"/>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4526280" y="3328416"/>
            <a:ext cx="3127248" cy="228600"/>
          </a:xfrm>
          <a:prstGeom prst="rect">
            <a:avLst/>
          </a:prstGeom>
          <a:noFill/>
        </p:spPr>
        <p:txBody>
          <a:bodyPr wrap="none">
            <a:spAutoFit/>
          </a:bodyPr>
          <a:lstStyle/>
          <a:p>
            <a:pPr algn="l"/>
            <a:r>
              <a:rPr sz="1150" b="1">
                <a:solidFill>
                  <a:srgbClr val="0F172A"/>
                </a:solidFill>
                <a:latin typeface="Aptos"/>
              </a:rPr>
              <a:t>Support summaries</a:t>
            </a:r>
          </a:p>
        </p:txBody>
      </p:sp>
      <p:sp>
        <p:nvSpPr>
          <p:cNvPr id="26" name="TextBox 25"/>
          <p:cNvSpPr txBox="1"/>
          <p:nvPr/>
        </p:nvSpPr>
        <p:spPr>
          <a:xfrm>
            <a:off x="4526280" y="3639312"/>
            <a:ext cx="3145536" cy="704088"/>
          </a:xfrm>
          <a:prstGeom prst="rect">
            <a:avLst/>
          </a:prstGeom>
          <a:noFill/>
        </p:spPr>
        <p:txBody>
          <a:bodyPr wrap="square">
            <a:spAutoFit/>
          </a:bodyPr>
          <a:lstStyle/>
          <a:p>
            <a:pPr algn="l"/>
            <a:r>
              <a:rPr sz="880" b="0">
                <a:solidFill>
                  <a:srgbClr val="64748B"/>
                </a:solidFill>
                <a:latin typeface="Aptos"/>
              </a:rPr>
              <a:t>Daily P0/P1 summary reads event logs and support tickets so urgent issues surface without noisy QA failures.</a:t>
            </a:r>
          </a:p>
        </p:txBody>
      </p:sp>
      <p:sp>
        <p:nvSpPr>
          <p:cNvPr id="27" name="Rectangle 26"/>
          <p:cNvSpPr/>
          <p:nvPr/>
        </p:nvSpPr>
        <p:spPr>
          <a:xfrm>
            <a:off x="8129016" y="3200400"/>
            <a:ext cx="3401568" cy="1234440"/>
          </a:xfrm>
          <a:prstGeom prst="rect">
            <a:avLst/>
          </a:prstGeom>
          <a:solidFill>
            <a:srgbClr val="F8FAFC"/>
          </a:solidFill>
          <a:ln w="889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ectangle 27"/>
          <p:cNvSpPr/>
          <p:nvPr/>
        </p:nvSpPr>
        <p:spPr>
          <a:xfrm>
            <a:off x="8129016" y="3200400"/>
            <a:ext cx="64008" cy="1234440"/>
          </a:xfrm>
          <a:prstGeom prst="rect">
            <a:avLst/>
          </a:prstGeom>
          <a:solidFill>
            <a:srgbClr val="2563EB"/>
          </a:solidFill>
          <a:ln w="127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8293608" y="3328416"/>
            <a:ext cx="3127248" cy="228600"/>
          </a:xfrm>
          <a:prstGeom prst="rect">
            <a:avLst/>
          </a:prstGeom>
          <a:noFill/>
        </p:spPr>
        <p:txBody>
          <a:bodyPr wrap="none">
            <a:spAutoFit/>
          </a:bodyPr>
          <a:lstStyle/>
          <a:p>
            <a:pPr algn="l"/>
            <a:r>
              <a:rPr sz="1150" b="1">
                <a:solidFill>
                  <a:srgbClr val="0F172A"/>
                </a:solidFill>
                <a:latin typeface="Aptos"/>
              </a:rPr>
              <a:t>Mobile/PWA path</a:t>
            </a:r>
          </a:p>
        </p:txBody>
      </p:sp>
      <p:sp>
        <p:nvSpPr>
          <p:cNvPr id="30" name="TextBox 29"/>
          <p:cNvSpPr txBox="1"/>
          <p:nvPr/>
        </p:nvSpPr>
        <p:spPr>
          <a:xfrm>
            <a:off x="8293608" y="3639312"/>
            <a:ext cx="3145536" cy="704088"/>
          </a:xfrm>
          <a:prstGeom prst="rect">
            <a:avLst/>
          </a:prstGeom>
          <a:noFill/>
        </p:spPr>
        <p:txBody>
          <a:bodyPr wrap="square">
            <a:spAutoFit/>
          </a:bodyPr>
          <a:lstStyle/>
          <a:p>
            <a:pPr algn="l"/>
            <a:r>
              <a:rPr sz="880" b="0">
                <a:solidFill>
                  <a:srgbClr val="64748B"/>
                </a:solidFill>
                <a:latin typeface="Aptos"/>
              </a:rPr>
              <a:t>Feature-flagged install prompt and Google Play TWA first, with Apple submission after mobile UX hardening.</a:t>
            </a:r>
          </a:p>
        </p:txBody>
      </p:sp>
      <p:sp>
        <p:nvSpPr>
          <p:cNvPr id="31" name="TextBox 30"/>
          <p:cNvSpPr txBox="1"/>
          <p:nvPr/>
        </p:nvSpPr>
        <p:spPr>
          <a:xfrm>
            <a:off x="384048" y="6565392"/>
            <a:ext cx="4389120" cy="182880"/>
          </a:xfrm>
          <a:prstGeom prst="rect">
            <a:avLst/>
          </a:prstGeom>
          <a:noFill/>
        </p:spPr>
        <p:txBody>
          <a:bodyPr wrap="none">
            <a:spAutoFit/>
          </a:bodyPr>
          <a:lstStyle/>
          <a:p>
            <a:pPr algn="l"/>
            <a:r>
              <a:rPr sz="750" b="0">
                <a:solidFill>
                  <a:srgbClr val="64748B"/>
                </a:solidFill>
                <a:latin typeface="Aptos"/>
              </a:rPr>
              <a:t>Confidential planning draft | 10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46304"/>
          </a:xfrm>
          <a:prstGeom prst="rect">
            <a:avLst/>
          </a:prstGeom>
          <a:solidFill>
            <a:srgbClr val="2563EB"/>
          </a:solidFill>
          <a:ln w="12700">
            <a:solidFill>
              <a:srgbClr val="2563EB"/>
            </a:solidFill>
            <a:prstDash val="solid"/>
          </a:ln>
        </p:spPr>
        <p:txBody>
          <a:bodyPr/>
          <a:p/>
        </p:txBody>
      </p:sp>
      <p:sp>
        <p:nvSpPr>
          <p:cNvPr id="3" name="Text 1"/>
          <p:cNvSpPr/>
          <p:nvPr/>
        </p:nvSpPr>
        <p:spPr>
          <a:xfrm>
            <a:off x="384048" y="256032"/>
            <a:ext cx="2103120" cy="228600"/>
          </a:xfrm>
          <a:prstGeom prst="rect">
            <a:avLst/>
          </a:prstGeom>
          <a:noFill/>
          <a:ln/>
        </p:spPr>
        <p:txBody>
          <a:bodyPr wrap="square" rtlCol="0" anchor="ctr"/>
          <a:lstStyle/>
          <a:p>
            <a:pPr indent="0" marL="0">
              <a:buNone/>
            </a:pPr>
            <a:r>
              <a:rPr lang="en-US" sz="1050" b="1" dirty="0">
                <a:solidFill>
                  <a:srgbClr val="0F172A"/>
                </a:solidFill>
                <a:latin typeface="Aptos" pitchFamily="34" charset="0"/>
                <a:ea typeface="Aptos" pitchFamily="34" charset="-122"/>
                <a:cs typeface="Aptos" pitchFamily="34" charset="-120"/>
              </a:rPr>
              <a:t>eWorkConnection</a:t>
            </a:r>
            <a:endParaRPr lang="en-US" sz="1050" dirty="0"/>
          </a:p>
        </p:txBody>
      </p:sp>
      <p:sp>
        <p:nvSpPr>
          <p:cNvPr id="4" name="Text 2"/>
          <p:cNvSpPr/>
          <p:nvPr/>
        </p:nvSpPr>
        <p:spPr>
          <a:xfrm>
            <a:off x="384048" y="658368"/>
            <a:ext cx="7955280" cy="457200"/>
          </a:xfrm>
          <a:prstGeom prst="rect">
            <a:avLst/>
          </a:prstGeom>
          <a:noFill/>
          <a:ln/>
        </p:spPr>
        <p:txBody>
          <a:bodyPr wrap="square" lIns="0" tIns="0" rIns="0" bIns="0" rtlCol="0" anchor="ctr"/>
          <a:lstStyle/>
          <a:p>
            <a:pPr indent="0" marL="0">
              <a:buNone/>
            </a:pPr>
            <a:r>
              <a:rPr lang="en-US" sz="2500" b="1" dirty="0">
                <a:solidFill>
                  <a:srgbClr val="0F172A"/>
                </a:solidFill>
                <a:latin typeface="Aptos Display" pitchFamily="34" charset="0"/>
                <a:ea typeface="Aptos Display" pitchFamily="34" charset="-122"/>
                <a:cs typeface="Aptos Display" pitchFamily="34" charset="-120"/>
              </a:rPr>
              <a:t>Executive Summary</a:t>
            </a:r>
            <a:endParaRPr lang="en-US" sz="2500" dirty="0"/>
          </a:p>
        </p:txBody>
      </p:sp>
      <p:sp>
        <p:nvSpPr>
          <p:cNvPr id="5" name="Text 3"/>
          <p:cNvSpPr/>
          <p:nvPr/>
        </p:nvSpPr>
        <p:spPr>
          <a:xfrm>
            <a:off x="402336" y="1115568"/>
            <a:ext cx="8686800" cy="310896"/>
          </a:xfrm>
          <a:prstGeom prst="rect">
            <a:avLst/>
          </a:prstGeom>
          <a:noFill/>
          <a:ln/>
        </p:spPr>
        <p:txBody>
          <a:bodyPr wrap="square" lIns="0" tIns="0" rIns="0" bIns="0" rtlCol="0" anchor="ctr"/>
          <a:lstStyle/>
          <a:p>
            <a:pPr indent="0" marL="0">
              <a:buNone/>
            </a:pPr>
            <a:r>
              <a:rPr lang="en-US" sz="1050" dirty="0">
                <a:solidFill>
                  <a:srgbClr val="64748B"/>
                </a:solidFill>
                <a:latin typeface="Aptos" pitchFamily="34" charset="0"/>
                <a:ea typeface="Aptos" pitchFamily="34" charset="-122"/>
                <a:cs typeface="Aptos" pitchFamily="34" charset="-120"/>
              </a:rPr>
              <a:t>A focused job seeker and recruiter platform can launch before marketplace expansion.</a:t>
            </a:r>
            <a:endParaRPr lang="en-US" sz="1050" dirty="0"/>
          </a:p>
        </p:txBody>
      </p:sp>
      <p:sp>
        <p:nvSpPr>
          <p:cNvPr id="6" name="Text 4"/>
          <p:cNvSpPr/>
          <p:nvPr/>
        </p:nvSpPr>
        <p:spPr>
          <a:xfrm>
            <a:off x="9464040" y="274320"/>
            <a:ext cx="2240280" cy="237744"/>
          </a:xfrm>
          <a:prstGeom prst="rect">
            <a:avLst/>
          </a:prstGeom>
          <a:noFill/>
          <a:ln/>
        </p:spPr>
        <p:txBody>
          <a:bodyPr wrap="square" rtlCol="0" anchor="ctr"/>
          <a:lstStyle/>
          <a:p>
            <a:pPr algn="r" indent="0" marL="0">
              <a:buNone/>
            </a:pPr>
            <a:r>
              <a:rPr lang="en-US" sz="900" dirty="0">
                <a:solidFill>
                  <a:srgbClr val="64748B"/>
                </a:solidFill>
              </a:rPr>
              <a:t>Soft Launch Planning</a:t>
            </a:r>
            <a:endParaRPr lang="en-US" sz="900" dirty="0"/>
          </a:p>
        </p:txBody>
      </p:sp>
      <p:sp>
        <p:nvSpPr>
          <p:cNvPr id="7" name="Shape 5"/>
          <p:cNvSpPr/>
          <p:nvPr/>
        </p:nvSpPr>
        <p:spPr>
          <a:xfrm>
            <a:off x="502920" y="1600200"/>
            <a:ext cx="3383280" cy="1234440"/>
          </a:xfrm>
          <a:prstGeom prst="roundRect">
            <a:avLst>
              <a:gd name="adj" fmla="val 5926"/>
            </a:avLst>
          </a:prstGeom>
          <a:solidFill>
            <a:srgbClr val="F8FAFC"/>
          </a:solidFill>
          <a:ln w="12700">
            <a:solidFill>
              <a:srgbClr val="CBD5E1"/>
            </a:solidFill>
            <a:prstDash val="solid"/>
          </a:ln>
        </p:spPr>
        <p:txBody>
          <a:bodyPr/>
          <a:p/>
        </p:txBody>
      </p:sp>
      <p:sp>
        <p:nvSpPr>
          <p:cNvPr id="8" name="Shape 6"/>
          <p:cNvSpPr/>
          <p:nvPr/>
        </p:nvSpPr>
        <p:spPr>
          <a:xfrm>
            <a:off x="502920" y="1600200"/>
            <a:ext cx="64008" cy="1234440"/>
          </a:xfrm>
          <a:prstGeom prst="rect">
            <a:avLst/>
          </a:prstGeom>
          <a:solidFill>
            <a:srgbClr val="2563EB"/>
          </a:solidFill>
          <a:ln w="12700">
            <a:solidFill>
              <a:srgbClr val="2563EB"/>
            </a:solidFill>
            <a:prstDash val="solid"/>
          </a:ln>
        </p:spPr>
        <p:txBody>
          <a:bodyPr/>
          <a:p/>
        </p:txBody>
      </p:sp>
      <p:sp>
        <p:nvSpPr>
          <p:cNvPr id="9" name="Text 7"/>
          <p:cNvSpPr/>
          <p:nvPr/>
        </p:nvSpPr>
        <p:spPr>
          <a:xfrm>
            <a:off x="667512" y="1728216"/>
            <a:ext cx="3108960" cy="228600"/>
          </a:xfrm>
          <a:prstGeom prst="rect">
            <a:avLst/>
          </a:prstGeom>
          <a:noFill/>
          <a:ln/>
        </p:spPr>
        <p:txBody>
          <a:bodyPr wrap="square" lIns="0" tIns="0" rIns="0" bIns="0" rtlCol="0" anchor="ctr"/>
          <a:lstStyle/>
          <a:p>
            <a:pPr indent="0" marL="0">
              <a:buNone/>
            </a:pPr>
            <a:r>
              <a:rPr lang="en-US" sz="1150" b="1" dirty="0">
                <a:solidFill>
                  <a:srgbClr val="0F172A"/>
                </a:solidFill>
              </a:rPr>
              <a:t>Value proposition</a:t>
            </a:r>
            <a:endParaRPr lang="en-US" sz="1150" dirty="0"/>
          </a:p>
        </p:txBody>
      </p:sp>
      <p:sp>
        <p:nvSpPr>
          <p:cNvPr id="10" name="Text 8"/>
          <p:cNvSpPr/>
          <p:nvPr/>
        </p:nvSpPr>
        <p:spPr>
          <a:xfrm>
            <a:off x="667512" y="2039112"/>
            <a:ext cx="3127248" cy="70408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One stop for job seekers, recruiters, and verified company workspaces: Command Center, search history, matching, resume support, job posting, employer verification, pipeline, peer/recruiter connections, chat, and tracking.</a:t>
            </a:r>
            <a:endParaRPr lang="en-US" sz="880" dirty="0"/>
          </a:p>
        </p:txBody>
      </p:sp>
      <p:sp>
        <p:nvSpPr>
          <p:cNvPr id="11" name="Shape 9"/>
          <p:cNvSpPr/>
          <p:nvPr/>
        </p:nvSpPr>
        <p:spPr>
          <a:xfrm>
            <a:off x="4160520" y="1600200"/>
            <a:ext cx="3383280" cy="1234440"/>
          </a:xfrm>
          <a:prstGeom prst="roundRect">
            <a:avLst>
              <a:gd name="adj" fmla="val 5926"/>
            </a:avLst>
          </a:prstGeom>
          <a:solidFill>
            <a:srgbClr val="F8FAFC"/>
          </a:solidFill>
          <a:ln w="12700">
            <a:solidFill>
              <a:srgbClr val="CBD5E1"/>
            </a:solidFill>
            <a:prstDash val="solid"/>
          </a:ln>
        </p:spPr>
        <p:txBody>
          <a:bodyPr/>
          <a:p/>
        </p:txBody>
      </p:sp>
      <p:sp>
        <p:nvSpPr>
          <p:cNvPr id="12" name="Shape 10"/>
          <p:cNvSpPr/>
          <p:nvPr/>
        </p:nvSpPr>
        <p:spPr>
          <a:xfrm>
            <a:off x="4160520" y="1600200"/>
            <a:ext cx="64008" cy="1234440"/>
          </a:xfrm>
          <a:prstGeom prst="rect">
            <a:avLst/>
          </a:prstGeom>
          <a:solidFill>
            <a:srgbClr val="059669"/>
          </a:solidFill>
          <a:ln w="12700">
            <a:solidFill>
              <a:srgbClr val="059669"/>
            </a:solidFill>
            <a:prstDash val="solid"/>
          </a:ln>
        </p:spPr>
        <p:txBody>
          <a:bodyPr/>
          <a:p/>
        </p:txBody>
      </p:sp>
      <p:sp>
        <p:nvSpPr>
          <p:cNvPr id="13" name="Text 11"/>
          <p:cNvSpPr/>
          <p:nvPr/>
        </p:nvSpPr>
        <p:spPr>
          <a:xfrm>
            <a:off x="4325112" y="1728216"/>
            <a:ext cx="3108960" cy="228600"/>
          </a:xfrm>
          <a:prstGeom prst="rect">
            <a:avLst/>
          </a:prstGeom>
          <a:noFill/>
          <a:ln/>
        </p:spPr>
        <p:txBody>
          <a:bodyPr wrap="square" lIns="0" tIns="0" rIns="0" bIns="0" rtlCol="0" anchor="ctr"/>
          <a:lstStyle/>
          <a:p>
            <a:pPr indent="0" marL="0">
              <a:buNone/>
            </a:pPr>
            <a:r>
              <a:rPr lang="en-US" sz="1150" b="1" dirty="0">
                <a:solidFill>
                  <a:srgbClr val="0F172A"/>
                </a:solidFill>
              </a:rPr>
              <a:t>Launch model</a:t>
            </a:r>
            <a:endParaRPr lang="en-US" sz="1150" dirty="0"/>
          </a:p>
        </p:txBody>
      </p:sp>
      <p:sp>
        <p:nvSpPr>
          <p:cNvPr id="14" name="Text 12"/>
          <p:cNvSpPr/>
          <p:nvPr/>
        </p:nvSpPr>
        <p:spPr>
          <a:xfrm>
            <a:off x="4325112" y="2039112"/>
            <a:ext cx="3127248" cy="70408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One-month free access controlled by country. USA and India first, Colombia as early Latin America learning market.</a:t>
            </a:r>
            <a:endParaRPr lang="en-US" sz="880" dirty="0"/>
          </a:p>
        </p:txBody>
      </p:sp>
      <p:sp>
        <p:nvSpPr>
          <p:cNvPr id="15" name="Shape 13"/>
          <p:cNvSpPr/>
          <p:nvPr/>
        </p:nvSpPr>
        <p:spPr>
          <a:xfrm>
            <a:off x="7818120" y="1600200"/>
            <a:ext cx="3383280" cy="1234440"/>
          </a:xfrm>
          <a:prstGeom prst="roundRect">
            <a:avLst>
              <a:gd name="adj" fmla="val 5926"/>
            </a:avLst>
          </a:prstGeom>
          <a:solidFill>
            <a:srgbClr val="F8FAFC"/>
          </a:solidFill>
          <a:ln w="12700">
            <a:solidFill>
              <a:srgbClr val="CBD5E1"/>
            </a:solidFill>
            <a:prstDash val="solid"/>
          </a:ln>
        </p:spPr>
        <p:txBody>
          <a:bodyPr/>
          <a:p/>
        </p:txBody>
      </p:sp>
      <p:sp>
        <p:nvSpPr>
          <p:cNvPr id="16" name="Shape 14"/>
          <p:cNvSpPr/>
          <p:nvPr/>
        </p:nvSpPr>
        <p:spPr>
          <a:xfrm>
            <a:off x="7818120" y="1600200"/>
            <a:ext cx="64008" cy="1234440"/>
          </a:xfrm>
          <a:prstGeom prst="rect">
            <a:avLst/>
          </a:prstGeom>
          <a:solidFill>
            <a:srgbClr val="EA580C"/>
          </a:solidFill>
          <a:ln w="12700">
            <a:solidFill>
              <a:srgbClr val="EA580C"/>
            </a:solidFill>
            <a:prstDash val="solid"/>
          </a:ln>
        </p:spPr>
        <p:txBody>
          <a:bodyPr/>
          <a:p/>
        </p:txBody>
      </p:sp>
      <p:sp>
        <p:nvSpPr>
          <p:cNvPr id="17" name="Text 15"/>
          <p:cNvSpPr/>
          <p:nvPr/>
        </p:nvSpPr>
        <p:spPr>
          <a:xfrm>
            <a:off x="7982712" y="1728216"/>
            <a:ext cx="3108960" cy="228600"/>
          </a:xfrm>
          <a:prstGeom prst="rect">
            <a:avLst/>
          </a:prstGeom>
          <a:noFill/>
          <a:ln/>
        </p:spPr>
        <p:txBody>
          <a:bodyPr wrap="square" lIns="0" tIns="0" rIns="0" bIns="0" rtlCol="0" anchor="ctr"/>
          <a:lstStyle/>
          <a:p>
            <a:pPr indent="0" marL="0">
              <a:buNone/>
            </a:pPr>
            <a:r>
              <a:rPr lang="en-US" sz="1150" b="1" dirty="0">
                <a:solidFill>
                  <a:srgbClr val="0F172A"/>
                </a:solidFill>
              </a:rPr>
              <a:t>Financial guardrail</a:t>
            </a:r>
            <a:endParaRPr lang="en-US" sz="1150" dirty="0"/>
          </a:p>
        </p:txBody>
      </p:sp>
      <p:sp>
        <p:nvSpPr>
          <p:cNvPr id="18" name="Text 16"/>
          <p:cNvSpPr/>
          <p:nvPr/>
        </p:nvSpPr>
        <p:spPr>
          <a:xfrm>
            <a:off x="7982712" y="2039112"/>
            <a:ext cx="3127248" cy="70408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$100 AI budget cap can stop paid processing and protect the soft launch from runaway API cost.</a:t>
            </a:r>
            <a:endParaRPr lang="en-US" sz="880" dirty="0"/>
          </a:p>
        </p:txBody>
      </p:sp>
      <p:sp>
        <p:nvSpPr>
          <p:cNvPr id="19" name="Shape 17"/>
          <p:cNvSpPr/>
          <p:nvPr/>
        </p:nvSpPr>
        <p:spPr>
          <a:xfrm>
            <a:off x="502920" y="3154680"/>
            <a:ext cx="3383280" cy="1234440"/>
          </a:xfrm>
          <a:prstGeom prst="roundRect">
            <a:avLst>
              <a:gd name="adj" fmla="val 5926"/>
            </a:avLst>
          </a:prstGeom>
          <a:solidFill>
            <a:srgbClr val="F8FAFC"/>
          </a:solidFill>
          <a:ln w="12700">
            <a:solidFill>
              <a:srgbClr val="CBD5E1"/>
            </a:solidFill>
            <a:prstDash val="solid"/>
          </a:ln>
        </p:spPr>
        <p:txBody>
          <a:bodyPr/>
          <a:p/>
        </p:txBody>
      </p:sp>
      <p:sp>
        <p:nvSpPr>
          <p:cNvPr id="20" name="Shape 18"/>
          <p:cNvSpPr/>
          <p:nvPr/>
        </p:nvSpPr>
        <p:spPr>
          <a:xfrm>
            <a:off x="502920" y="3154680"/>
            <a:ext cx="64008" cy="1234440"/>
          </a:xfrm>
          <a:prstGeom prst="rect">
            <a:avLst/>
          </a:prstGeom>
          <a:solidFill>
            <a:srgbClr val="0EA5E9"/>
          </a:solidFill>
          <a:ln w="12700">
            <a:solidFill>
              <a:srgbClr val="0EA5E9"/>
            </a:solidFill>
            <a:prstDash val="solid"/>
          </a:ln>
        </p:spPr>
        <p:txBody>
          <a:bodyPr/>
          <a:p/>
        </p:txBody>
      </p:sp>
      <p:sp>
        <p:nvSpPr>
          <p:cNvPr id="21" name="Text 19"/>
          <p:cNvSpPr/>
          <p:nvPr/>
        </p:nvSpPr>
        <p:spPr>
          <a:xfrm>
            <a:off x="667512" y="3282696"/>
            <a:ext cx="3108960" cy="228600"/>
          </a:xfrm>
          <a:prstGeom prst="rect">
            <a:avLst/>
          </a:prstGeom>
          <a:noFill/>
          <a:ln/>
        </p:spPr>
        <p:txBody>
          <a:bodyPr wrap="square" lIns="0" tIns="0" rIns="0" bIns="0" rtlCol="0" anchor="ctr"/>
          <a:lstStyle/>
          <a:p>
            <a:pPr indent="0" marL="0">
              <a:buNone/>
            </a:pPr>
            <a:r>
              <a:rPr lang="en-US" sz="1150" b="1" dirty="0">
                <a:solidFill>
                  <a:srgbClr val="0F172A"/>
                </a:solidFill>
              </a:rPr>
              <a:t>Monetization</a:t>
            </a:r>
            <a:endParaRPr lang="en-US" sz="1150" dirty="0"/>
          </a:p>
        </p:txBody>
      </p:sp>
      <p:sp>
        <p:nvSpPr>
          <p:cNvPr id="22" name="Text 20"/>
          <p:cNvSpPr/>
          <p:nvPr/>
        </p:nvSpPr>
        <p:spPr>
          <a:xfrm>
            <a:off x="667512" y="3593592"/>
            <a:ext cx="3127248" cy="70408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Freemium plus recruiter subscriptions, featured hiring campaigns, career services, training referrals, and future marketplace waitlists.</a:t>
            </a:r>
            <a:endParaRPr lang="en-US" sz="880" dirty="0"/>
          </a:p>
        </p:txBody>
      </p:sp>
      <p:sp>
        <p:nvSpPr>
          <p:cNvPr id="23" name="Shape 21"/>
          <p:cNvSpPr/>
          <p:nvPr/>
        </p:nvSpPr>
        <p:spPr>
          <a:xfrm>
            <a:off x="4160520" y="3154680"/>
            <a:ext cx="3383280" cy="1234440"/>
          </a:xfrm>
          <a:prstGeom prst="roundRect">
            <a:avLst>
              <a:gd name="adj" fmla="val 5926"/>
            </a:avLst>
          </a:prstGeom>
          <a:solidFill>
            <a:srgbClr val="F8FAFC"/>
          </a:solidFill>
          <a:ln w="12700">
            <a:solidFill>
              <a:srgbClr val="CBD5E1"/>
            </a:solidFill>
            <a:prstDash val="solid"/>
          </a:ln>
        </p:spPr>
        <p:txBody>
          <a:bodyPr/>
          <a:p/>
        </p:txBody>
      </p:sp>
      <p:sp>
        <p:nvSpPr>
          <p:cNvPr id="24" name="Shape 22"/>
          <p:cNvSpPr/>
          <p:nvPr/>
        </p:nvSpPr>
        <p:spPr>
          <a:xfrm>
            <a:off x="4160520" y="3154680"/>
            <a:ext cx="64008" cy="1234440"/>
          </a:xfrm>
          <a:prstGeom prst="rect">
            <a:avLst/>
          </a:prstGeom>
          <a:solidFill>
            <a:srgbClr val="EA580C"/>
          </a:solidFill>
          <a:ln w="12700">
            <a:solidFill>
              <a:srgbClr val="EA580C"/>
            </a:solidFill>
            <a:prstDash val="solid"/>
          </a:ln>
        </p:spPr>
        <p:txBody>
          <a:bodyPr/>
          <a:p/>
        </p:txBody>
      </p:sp>
      <p:sp>
        <p:nvSpPr>
          <p:cNvPr id="25" name="Text 23"/>
          <p:cNvSpPr/>
          <p:nvPr/>
        </p:nvSpPr>
        <p:spPr>
          <a:xfrm>
            <a:off x="4325112" y="3282696"/>
            <a:ext cx="3108960" cy="228600"/>
          </a:xfrm>
          <a:prstGeom prst="rect">
            <a:avLst/>
          </a:prstGeom>
          <a:noFill/>
          <a:ln/>
        </p:spPr>
        <p:txBody>
          <a:bodyPr wrap="square" lIns="0" tIns="0" rIns="0" bIns="0" rtlCol="0" anchor="ctr"/>
          <a:lstStyle/>
          <a:p>
            <a:pPr indent="0" marL="0">
              <a:buNone/>
            </a:pPr>
            <a:r>
              <a:rPr lang="en-US" sz="1150" b="1" dirty="0">
                <a:solidFill>
                  <a:srgbClr val="0F172A"/>
                </a:solidFill>
              </a:rPr>
              <a:t>Risk posture</a:t>
            </a:r>
            <a:endParaRPr lang="en-US" sz="1150" dirty="0"/>
          </a:p>
        </p:txBody>
      </p:sp>
      <p:sp>
        <p:nvSpPr>
          <p:cNvPr id="26" name="Text 24"/>
          <p:cNvSpPr/>
          <p:nvPr/>
        </p:nvSpPr>
        <p:spPr>
          <a:xfrm>
            <a:off x="4325112" y="3593592"/>
            <a:ext cx="3127248" cy="70408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Not ready for paid scale until authenticated QA, latest schema, consent, employer verification, public job availability, event-log flow, privacy copy, and country settings are validated.</a:t>
            </a:r>
            <a:endParaRPr lang="en-US" sz="880" dirty="0"/>
          </a:p>
        </p:txBody>
      </p:sp>
      <p:sp>
        <p:nvSpPr>
          <p:cNvPr id="27" name="Shape 25"/>
          <p:cNvSpPr/>
          <p:nvPr/>
        </p:nvSpPr>
        <p:spPr>
          <a:xfrm>
            <a:off x="7818120" y="3154680"/>
            <a:ext cx="3383280" cy="1234440"/>
          </a:xfrm>
          <a:prstGeom prst="roundRect">
            <a:avLst>
              <a:gd name="adj" fmla="val 5926"/>
            </a:avLst>
          </a:prstGeom>
          <a:solidFill>
            <a:srgbClr val="F8FAFC"/>
          </a:solidFill>
          <a:ln w="12700">
            <a:solidFill>
              <a:srgbClr val="CBD5E1"/>
            </a:solidFill>
            <a:prstDash val="solid"/>
          </a:ln>
        </p:spPr>
        <p:txBody>
          <a:bodyPr/>
          <a:p/>
        </p:txBody>
      </p:sp>
      <p:sp>
        <p:nvSpPr>
          <p:cNvPr id="28" name="Shape 26"/>
          <p:cNvSpPr/>
          <p:nvPr/>
        </p:nvSpPr>
        <p:spPr>
          <a:xfrm>
            <a:off x="7818120" y="3154680"/>
            <a:ext cx="64008" cy="1234440"/>
          </a:xfrm>
          <a:prstGeom prst="rect">
            <a:avLst/>
          </a:prstGeom>
          <a:solidFill>
            <a:srgbClr val="2563EB"/>
          </a:solidFill>
          <a:ln w="12700">
            <a:solidFill>
              <a:srgbClr val="2563EB"/>
            </a:solidFill>
            <a:prstDash val="solid"/>
          </a:ln>
        </p:spPr>
        <p:txBody>
          <a:bodyPr/>
          <a:p/>
        </p:txBody>
      </p:sp>
      <p:sp>
        <p:nvSpPr>
          <p:cNvPr id="29" name="Text 27"/>
          <p:cNvSpPr/>
          <p:nvPr/>
        </p:nvSpPr>
        <p:spPr>
          <a:xfrm>
            <a:off x="7982712" y="3282696"/>
            <a:ext cx="3108960" cy="228600"/>
          </a:xfrm>
          <a:prstGeom prst="rect">
            <a:avLst/>
          </a:prstGeom>
          <a:noFill/>
          <a:ln/>
        </p:spPr>
        <p:txBody>
          <a:bodyPr wrap="square" lIns="0" tIns="0" rIns="0" bIns="0" rtlCol="0" anchor="ctr"/>
          <a:lstStyle/>
          <a:p>
            <a:pPr indent="0" marL="0">
              <a:buNone/>
            </a:pPr>
            <a:r>
              <a:rPr lang="en-US" sz="1150" b="1" dirty="0">
                <a:solidFill>
                  <a:srgbClr val="0F172A"/>
                </a:solidFill>
              </a:rPr>
              <a:t>Decision</a:t>
            </a:r>
            <a:endParaRPr lang="en-US" sz="1150" dirty="0"/>
          </a:p>
        </p:txBody>
      </p:sp>
      <p:sp>
        <p:nvSpPr>
          <p:cNvPr id="30" name="Text 28"/>
          <p:cNvSpPr/>
          <p:nvPr/>
        </p:nvSpPr>
        <p:spPr>
          <a:xfrm>
            <a:off x="7982712" y="3593592"/>
            <a:ext cx="3127248" cy="70408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Soft launch is reasonable if positioned as beta/trial and monitored daily through QA and employee agent workflows.</a:t>
            </a:r>
            <a:endParaRPr lang="en-US" sz="880" dirty="0"/>
          </a:p>
        </p:txBody>
      </p:sp>
      <p:sp>
        <p:nvSpPr>
          <p:cNvPr id="31" name="Text 29"/>
          <p:cNvSpPr/>
          <p:nvPr/>
        </p:nvSpPr>
        <p:spPr>
          <a:xfrm>
            <a:off x="384048" y="6565392"/>
            <a:ext cx="4206240" cy="182880"/>
          </a:xfrm>
          <a:prstGeom prst="rect">
            <a:avLst/>
          </a:prstGeom>
          <a:noFill/>
          <a:ln/>
        </p:spPr>
        <p:txBody>
          <a:bodyPr wrap="square" rtlCol="0" anchor="ctr"/>
          <a:lstStyle/>
          <a:p>
            <a:pPr indent="0" marL="0">
              <a:buNone/>
            </a:pPr>
            <a:r>
              <a:rPr lang="en-US" sz="750" dirty="0">
                <a:solidFill>
                  <a:srgbClr val="64748B"/>
                </a:solidFill>
              </a:rPr>
              <a:t>Confidential planning draft | 2</a:t>
            </a:r>
            <a:endParaRPr lang="en-US" sz="7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46304"/>
          </a:xfrm>
          <a:prstGeom prst="rect">
            <a:avLst/>
          </a:prstGeom>
          <a:solidFill>
            <a:srgbClr val="2563EB"/>
          </a:solidFill>
          <a:ln w="12700">
            <a:solidFill>
              <a:srgbClr val="2563EB"/>
            </a:solidFill>
            <a:prstDash val="solid"/>
          </a:ln>
        </p:spPr>
        <p:txBody>
          <a:bodyPr/>
          <a:p/>
        </p:txBody>
      </p:sp>
      <p:sp>
        <p:nvSpPr>
          <p:cNvPr id="3" name="Text 1"/>
          <p:cNvSpPr/>
          <p:nvPr/>
        </p:nvSpPr>
        <p:spPr>
          <a:xfrm>
            <a:off x="384048" y="256032"/>
            <a:ext cx="2103120" cy="228600"/>
          </a:xfrm>
          <a:prstGeom prst="rect">
            <a:avLst/>
          </a:prstGeom>
          <a:noFill/>
          <a:ln/>
        </p:spPr>
        <p:txBody>
          <a:bodyPr wrap="square" rtlCol="0" anchor="ctr"/>
          <a:lstStyle/>
          <a:p>
            <a:pPr indent="0" marL="0">
              <a:buNone/>
            </a:pPr>
            <a:r>
              <a:rPr lang="en-US" sz="1050" b="1" dirty="0">
                <a:solidFill>
                  <a:srgbClr val="0F172A"/>
                </a:solidFill>
                <a:latin typeface="Aptos" pitchFamily="34" charset="0"/>
                <a:ea typeface="Aptos" pitchFamily="34" charset="-122"/>
                <a:cs typeface="Aptos" pitchFamily="34" charset="-120"/>
              </a:rPr>
              <a:t>eWorkConnection</a:t>
            </a:r>
            <a:endParaRPr lang="en-US" sz="1050" dirty="0"/>
          </a:p>
        </p:txBody>
      </p:sp>
      <p:sp>
        <p:nvSpPr>
          <p:cNvPr id="4" name="Text 2"/>
          <p:cNvSpPr/>
          <p:nvPr/>
        </p:nvSpPr>
        <p:spPr>
          <a:xfrm>
            <a:off x="384048" y="658368"/>
            <a:ext cx="7955280" cy="457200"/>
          </a:xfrm>
          <a:prstGeom prst="rect">
            <a:avLst/>
          </a:prstGeom>
          <a:noFill/>
          <a:ln/>
        </p:spPr>
        <p:txBody>
          <a:bodyPr wrap="square" lIns="0" tIns="0" rIns="0" bIns="0" rtlCol="0" anchor="ctr"/>
          <a:lstStyle/>
          <a:p>
            <a:pPr indent="0" marL="0">
              <a:buNone/>
            </a:pPr>
            <a:r>
              <a:rPr lang="en-US" sz="2500" b="1" dirty="0">
                <a:solidFill>
                  <a:srgbClr val="0F172A"/>
                </a:solidFill>
                <a:latin typeface="Aptos Display" pitchFamily="34" charset="0"/>
                <a:ea typeface="Aptos Display" pitchFamily="34" charset="-122"/>
                <a:cs typeface="Aptos Display" pitchFamily="34" charset="-120"/>
              </a:rPr>
              <a:t>Three-Year Scenario</a:t>
            </a:r>
            <a:endParaRPr lang="en-US" sz="2500" dirty="0"/>
          </a:p>
        </p:txBody>
      </p:sp>
      <p:sp>
        <p:nvSpPr>
          <p:cNvPr id="5" name="Text 3"/>
          <p:cNvSpPr/>
          <p:nvPr/>
        </p:nvSpPr>
        <p:spPr>
          <a:xfrm>
            <a:off x="402336" y="1115568"/>
            <a:ext cx="8686800" cy="310896"/>
          </a:xfrm>
          <a:prstGeom prst="rect">
            <a:avLst/>
          </a:prstGeom>
          <a:noFill/>
          <a:ln/>
        </p:spPr>
        <p:txBody>
          <a:bodyPr wrap="square" lIns="0" tIns="0" rIns="0" bIns="0" rtlCol="0" anchor="ctr"/>
          <a:lstStyle/>
          <a:p>
            <a:pPr indent="0" marL="0">
              <a:buNone/>
            </a:pPr>
            <a:r>
              <a:rPr lang="en-US" sz="1050" dirty="0">
                <a:solidFill>
                  <a:srgbClr val="64748B"/>
                </a:solidFill>
                <a:latin typeface="Aptos" pitchFamily="34" charset="0"/>
                <a:ea typeface="Aptos" pitchFamily="34" charset="-122"/>
                <a:cs typeface="Aptos" pitchFamily="34" charset="-120"/>
              </a:rPr>
              <a:t>Illustrative model using conservative adoption. Actuals should be updated monthly from analytics.</a:t>
            </a:r>
            <a:endParaRPr lang="en-US" sz="1050" dirty="0"/>
          </a:p>
        </p:txBody>
      </p:sp>
      <p:sp>
        <p:nvSpPr>
          <p:cNvPr id="6" name="Text 4"/>
          <p:cNvSpPr/>
          <p:nvPr/>
        </p:nvSpPr>
        <p:spPr>
          <a:xfrm>
            <a:off x="9464040" y="274320"/>
            <a:ext cx="2240280" cy="237744"/>
          </a:xfrm>
          <a:prstGeom prst="rect">
            <a:avLst/>
          </a:prstGeom>
          <a:noFill/>
          <a:ln/>
        </p:spPr>
        <p:txBody>
          <a:bodyPr wrap="square" rtlCol="0" anchor="ctr"/>
          <a:lstStyle/>
          <a:p>
            <a:pPr algn="r" indent="0" marL="0">
              <a:buNone/>
            </a:pPr>
            <a:r>
              <a:rPr lang="en-US" sz="900" dirty="0">
                <a:solidFill>
                  <a:srgbClr val="64748B"/>
                </a:solidFill>
              </a:rPr>
              <a:t>Soft Launch Planning</a:t>
            </a:r>
            <a:endParaRPr lang="en-US" sz="900" dirty="0"/>
          </a:p>
        </p:txBody>
      </p:sp>
      <p:graphicFrame>
        <p:nvGraphicFramePr>
          <p:cNvPr id="4" name="Table 0"/>
          <p:cNvGraphicFramePr>
            <a:graphicFrameLocks noGrp="1"/>
          </p:cNvGraphicFramePr>
          <p:nvPr>
            <p:extLst>
              <p:ext uri="{D42A27DB-BD31-4B8C-83A1-F6EECF244321}">
                <p14:modId xmlns:p14="http://schemas.microsoft.com/office/powerpoint/2010/main" val="1579011935"/>
              </p:ext>
            </p:extLst>
          </p:nvPr>
        </p:nvGraphicFramePr>
        <p:xfrm>
          <a:off x="502920" y="1508760"/>
          <a:ext cx="11201400" cy="2743200"/>
        </p:xfrm>
        <a:graphic>
          <a:graphicData uri="http://schemas.openxmlformats.org/drawingml/2006/table">
            <a:tbl>
              <a:tblPr/>
              <a:tblGrid>
                <a:gridCol w="1828800"/>
                <a:gridCol w="1234440"/>
                <a:gridCol w="1234440"/>
                <a:gridCol w="1234440"/>
                <a:gridCol w="5669280"/>
              </a:tblGrid>
              <a:tr h="391886">
                <a:tc>
                  <a:txBody>
                    <a:bodyPr/>
                    <a:lstStyle/>
                    <a:p>
                      <a:pPr indent="0" marL="0">
                        <a:buNone/>
                      </a:pPr>
                      <a:r>
                        <a:rPr lang="en-US" sz="850" b="1" dirty="0">
                          <a:solidFill>
                            <a:srgbClr val="FFFFFF"/>
                          </a:solidFill>
                          <a:latin typeface="Aptos" pitchFamily="34" charset="0"/>
                          <a:ea typeface="Aptos" pitchFamily="34" charset="-122"/>
                          <a:cs typeface="Aptos" pitchFamily="34" charset="-120"/>
                        </a:rPr>
                        <a:t>Metric</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Year 1</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Year 2</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Year 3</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Notes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r>
              <a:tr h="391886">
                <a:tc>
                  <a:txBody>
                    <a:bodyPr/>
                    <a:lstStyle/>
                    <a:p>
                      <a:pPr indent="0" marL="0">
                        <a:buNone/>
                      </a:pPr>
                      <a:r>
                        <a:rPr lang="en-US" sz="850" dirty="0">
                          <a:solidFill>
                            <a:srgbClr val="334155"/>
                          </a:solidFill>
                          <a:latin typeface="Aptos" pitchFamily="34" charset="0"/>
                          <a:ea typeface="Aptos" pitchFamily="34" charset="-122"/>
                          <a:cs typeface="Aptos" pitchFamily="34" charset="-120"/>
                        </a:rPr>
                        <a:t>Registered job seekers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3,000</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15,000</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60,000</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Driven by founder network, referrals, content, and country expansion.</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391886">
                <a:tc>
                  <a:txBody>
                    <a:bodyPr/>
                    <a:lstStyle/>
                    <a:p>
                      <a:pPr indent="0" marL="0">
                        <a:buNone/>
                      </a:pPr>
                      <a:r>
                        <a:rPr lang="en-US" sz="850" dirty="0">
                          <a:solidFill>
                            <a:srgbClr val="334155"/>
                          </a:solidFill>
                          <a:latin typeface="Aptos" pitchFamily="34" charset="0"/>
                          <a:ea typeface="Aptos" pitchFamily="34" charset="-122"/>
                          <a:cs typeface="Aptos" pitchFamily="34" charset="-120"/>
                        </a:rPr>
                        <a:t>Paying job seekers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90</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750</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3,600</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3-6% conversion after trial; lower in price-sensitive markets.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391886">
                <a:tc>
                  <a:txBody>
                    <a:bodyPr/>
                    <a:lstStyle/>
                    <a:p>
                      <a:pPr indent="0" marL="0">
                        <a:buNone/>
                      </a:pPr>
                      <a:r>
                        <a:rPr lang="en-US" sz="850" dirty="0">
                          <a:solidFill>
                            <a:srgbClr val="334155"/>
                          </a:solidFill>
                          <a:latin typeface="Aptos" pitchFamily="34" charset="0"/>
                          <a:ea typeface="Aptos" pitchFamily="34" charset="-122"/>
                          <a:cs typeface="Aptos" pitchFamily="34" charset="-120"/>
                        </a:rPr>
                        <a:t>Paying recruiters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35</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225</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900</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Recruiter subscriptions are the stronger revenue lever.</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391886">
                <a:tc>
                  <a:txBody>
                    <a:bodyPr/>
                    <a:lstStyle/>
                    <a:p>
                      <a:pPr indent="0" marL="0">
                        <a:buNone/>
                      </a:pPr>
                      <a:r>
                        <a:rPr lang="en-US" sz="850" dirty="0">
                          <a:solidFill>
                            <a:srgbClr val="334155"/>
                          </a:solidFill>
                          <a:latin typeface="Aptos" pitchFamily="34" charset="0"/>
                          <a:ea typeface="Aptos" pitchFamily="34" charset="-122"/>
                          <a:cs typeface="Aptos" pitchFamily="34" charset="-120"/>
                        </a:rPr>
                        <a:t>Estimated revenue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$45K-$75K</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$300K-$520K</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$1.2M-$2.1M</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Mix of subscriptions, recruiter seats, affiliate/training, and services.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391886">
                <a:tc>
                  <a:txBody>
                    <a:bodyPr/>
                    <a:lstStyle/>
                    <a:p>
                      <a:pPr indent="0" marL="0">
                        <a:buNone/>
                      </a:pPr>
                      <a:r>
                        <a:rPr lang="en-US" sz="850" dirty="0">
                          <a:solidFill>
                            <a:srgbClr val="334155"/>
                          </a:solidFill>
                          <a:latin typeface="Aptos" pitchFamily="34" charset="0"/>
                          <a:ea typeface="Aptos" pitchFamily="34" charset="-122"/>
                          <a:cs typeface="Aptos" pitchFamily="34" charset="-120"/>
                        </a:rPr>
                        <a:t>Estimated operating cost</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$35K-$70K</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$130K-$260K</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$450K-$850K</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AI/search, Vercel/Supabase, email, support, QA, legal/compliance, marketing.</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391886">
                <a:tc>
                  <a:txBody>
                    <a:bodyPr/>
                    <a:lstStyle/>
                    <a:p>
                      <a:pPr indent="0" marL="0">
                        <a:buNone/>
                      </a:pPr>
                      <a:r>
                        <a:rPr lang="en-US" sz="850" dirty="0">
                          <a:solidFill>
                            <a:srgbClr val="334155"/>
                          </a:solidFill>
                          <a:latin typeface="Aptos" pitchFamily="34" charset="0"/>
                          <a:ea typeface="Aptos" pitchFamily="34" charset="-122"/>
                          <a:cs typeface="Aptos" pitchFamily="34" charset="-120"/>
                        </a:rPr>
                        <a:t>Operating outcome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Learn/break-even possible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Positive if retention holds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Scalable if CAC controlled</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Depends on conversion and AI cost per successful search.</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bl>
          </a:graphicData>
        </a:graphic>
      </p:graphicFrame>
      <p:sp>
        <p:nvSpPr>
          <p:cNvPr id="8" name="Shape 5"/>
          <p:cNvSpPr/>
          <p:nvPr/>
        </p:nvSpPr>
        <p:spPr>
          <a:xfrm>
            <a:off x="594360" y="4617720"/>
            <a:ext cx="5303520" cy="1143000"/>
          </a:xfrm>
          <a:prstGeom prst="roundRect">
            <a:avLst>
              <a:gd name="adj" fmla="val 6400"/>
            </a:avLst>
          </a:prstGeom>
          <a:solidFill>
            <a:srgbClr val="F8FAFC"/>
          </a:solidFill>
          <a:ln w="12700">
            <a:solidFill>
              <a:srgbClr val="CBD5E1"/>
            </a:solidFill>
            <a:prstDash val="solid"/>
          </a:ln>
        </p:spPr>
        <p:txBody>
          <a:bodyPr/>
          <a:p/>
        </p:txBody>
      </p:sp>
      <p:sp>
        <p:nvSpPr>
          <p:cNvPr id="9" name="Shape 6"/>
          <p:cNvSpPr/>
          <p:nvPr/>
        </p:nvSpPr>
        <p:spPr>
          <a:xfrm>
            <a:off x="594360" y="4617720"/>
            <a:ext cx="64008" cy="1143000"/>
          </a:xfrm>
          <a:prstGeom prst="rect">
            <a:avLst/>
          </a:prstGeom>
          <a:solidFill>
            <a:srgbClr val="059669"/>
          </a:solidFill>
          <a:ln w="12700">
            <a:solidFill>
              <a:srgbClr val="059669"/>
            </a:solidFill>
            <a:prstDash val="solid"/>
          </a:ln>
        </p:spPr>
        <p:txBody>
          <a:bodyPr/>
          <a:p/>
        </p:txBody>
      </p:sp>
      <p:sp>
        <p:nvSpPr>
          <p:cNvPr id="10" name="Text 7"/>
          <p:cNvSpPr/>
          <p:nvPr/>
        </p:nvSpPr>
        <p:spPr>
          <a:xfrm>
            <a:off x="758952" y="4745736"/>
            <a:ext cx="5029200" cy="228600"/>
          </a:xfrm>
          <a:prstGeom prst="rect">
            <a:avLst/>
          </a:prstGeom>
          <a:noFill/>
          <a:ln/>
        </p:spPr>
        <p:txBody>
          <a:bodyPr wrap="square" lIns="0" tIns="0" rIns="0" bIns="0" rtlCol="0" anchor="ctr"/>
          <a:lstStyle/>
          <a:p>
            <a:pPr indent="0" marL="0">
              <a:buNone/>
            </a:pPr>
            <a:r>
              <a:rPr lang="en-US" sz="1150" b="1" dirty="0">
                <a:solidFill>
                  <a:srgbClr val="0F172A"/>
                </a:solidFill>
              </a:rPr>
              <a:t>Key financial assumption</a:t>
            </a:r>
            <a:endParaRPr lang="en-US" sz="1150" dirty="0"/>
          </a:p>
        </p:txBody>
      </p:sp>
      <p:sp>
        <p:nvSpPr>
          <p:cNvPr id="11" name="Text 8"/>
          <p:cNvSpPr/>
          <p:nvPr/>
        </p:nvSpPr>
        <p:spPr>
          <a:xfrm>
            <a:off x="758952" y="5056632"/>
            <a:ext cx="5047488" cy="61264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Recruiter revenue matters more than job seeker subscriptions. Keep job seeker access generous during launch, then monetize premium workflow, training, and application tracking.</a:t>
            </a:r>
            <a:endParaRPr lang="en-US" sz="880" dirty="0"/>
          </a:p>
        </p:txBody>
      </p:sp>
      <p:sp>
        <p:nvSpPr>
          <p:cNvPr id="12" name="Shape 9"/>
          <p:cNvSpPr/>
          <p:nvPr/>
        </p:nvSpPr>
        <p:spPr>
          <a:xfrm>
            <a:off x="6217920" y="4617720"/>
            <a:ext cx="5074920" cy="1143000"/>
          </a:xfrm>
          <a:prstGeom prst="roundRect">
            <a:avLst>
              <a:gd name="adj" fmla="val 6400"/>
            </a:avLst>
          </a:prstGeom>
          <a:solidFill>
            <a:srgbClr val="F8FAFC"/>
          </a:solidFill>
          <a:ln w="12700">
            <a:solidFill>
              <a:srgbClr val="CBD5E1"/>
            </a:solidFill>
            <a:prstDash val="solid"/>
          </a:ln>
        </p:spPr>
        <p:txBody>
          <a:bodyPr/>
          <a:p/>
        </p:txBody>
      </p:sp>
      <p:sp>
        <p:nvSpPr>
          <p:cNvPr id="13" name="Shape 10"/>
          <p:cNvSpPr/>
          <p:nvPr/>
        </p:nvSpPr>
        <p:spPr>
          <a:xfrm>
            <a:off x="6217920" y="4617720"/>
            <a:ext cx="64008" cy="1143000"/>
          </a:xfrm>
          <a:prstGeom prst="rect">
            <a:avLst/>
          </a:prstGeom>
          <a:solidFill>
            <a:srgbClr val="EA580C"/>
          </a:solidFill>
          <a:ln w="12700">
            <a:solidFill>
              <a:srgbClr val="EA580C"/>
            </a:solidFill>
            <a:prstDash val="solid"/>
          </a:ln>
        </p:spPr>
        <p:txBody>
          <a:bodyPr/>
          <a:p/>
        </p:txBody>
      </p:sp>
      <p:sp>
        <p:nvSpPr>
          <p:cNvPr id="14" name="Text 11"/>
          <p:cNvSpPr/>
          <p:nvPr/>
        </p:nvSpPr>
        <p:spPr>
          <a:xfrm>
            <a:off x="6382512" y="4745736"/>
            <a:ext cx="4800600" cy="228600"/>
          </a:xfrm>
          <a:prstGeom prst="rect">
            <a:avLst/>
          </a:prstGeom>
          <a:noFill/>
          <a:ln/>
        </p:spPr>
        <p:txBody>
          <a:bodyPr wrap="square" lIns="0" tIns="0" rIns="0" bIns="0" rtlCol="0" anchor="ctr"/>
          <a:lstStyle/>
          <a:p>
            <a:pPr indent="0" marL="0">
              <a:buNone/>
            </a:pPr>
            <a:r>
              <a:rPr lang="en-US" sz="1150" b="1" dirty="0">
                <a:solidFill>
                  <a:srgbClr val="0F172A"/>
                </a:solidFill>
              </a:rPr>
              <a:t>Cost discipline</a:t>
            </a:r>
            <a:endParaRPr lang="en-US" sz="1150" dirty="0"/>
          </a:p>
        </p:txBody>
      </p:sp>
      <p:sp>
        <p:nvSpPr>
          <p:cNvPr id="15" name="Text 12"/>
          <p:cNvSpPr/>
          <p:nvPr/>
        </p:nvSpPr>
        <p:spPr>
          <a:xfrm>
            <a:off x="6382512" y="5056632"/>
            <a:ext cx="4818888" cy="61264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Primary cost risk is repeated AI/search calls. Client-side filters, browser search history, active-link validation, budget guard, call-type tracking, and cached results are mandatory controls.</a:t>
            </a:r>
            <a:endParaRPr lang="en-US" sz="880" dirty="0"/>
          </a:p>
        </p:txBody>
      </p:sp>
      <p:sp>
        <p:nvSpPr>
          <p:cNvPr id="16" name="Text 13"/>
          <p:cNvSpPr/>
          <p:nvPr/>
        </p:nvSpPr>
        <p:spPr>
          <a:xfrm>
            <a:off x="384048" y="6565392"/>
            <a:ext cx="4206240" cy="182880"/>
          </a:xfrm>
          <a:prstGeom prst="rect">
            <a:avLst/>
          </a:prstGeom>
          <a:noFill/>
          <a:ln/>
        </p:spPr>
        <p:txBody>
          <a:bodyPr wrap="square" rtlCol="0" anchor="ctr"/>
          <a:lstStyle/>
          <a:p>
            <a:pPr indent="0" marL="0">
              <a:buNone/>
            </a:pPr>
            <a:r>
              <a:rPr lang="en-US" sz="750" dirty="0">
                <a:solidFill>
                  <a:srgbClr val="64748B"/>
                </a:solidFill>
              </a:rPr>
              <a:t>Confidential planning draft | 3</a:t>
            </a:r>
            <a:endParaRPr lang="en-US" sz="7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46304"/>
          </a:xfrm>
          <a:prstGeom prst="rect">
            <a:avLst/>
          </a:prstGeom>
          <a:solidFill>
            <a:srgbClr val="2563EB"/>
          </a:solidFill>
          <a:ln w="12700">
            <a:solidFill>
              <a:srgbClr val="2563EB"/>
            </a:solidFill>
            <a:prstDash val="solid"/>
          </a:ln>
        </p:spPr>
        <p:txBody>
          <a:bodyPr/>
          <a:p/>
        </p:txBody>
      </p:sp>
      <p:sp>
        <p:nvSpPr>
          <p:cNvPr id="3" name="Text 1"/>
          <p:cNvSpPr/>
          <p:nvPr/>
        </p:nvSpPr>
        <p:spPr>
          <a:xfrm>
            <a:off x="384048" y="256032"/>
            <a:ext cx="2103120" cy="228600"/>
          </a:xfrm>
          <a:prstGeom prst="rect">
            <a:avLst/>
          </a:prstGeom>
          <a:noFill/>
          <a:ln/>
        </p:spPr>
        <p:txBody>
          <a:bodyPr wrap="square" rtlCol="0" anchor="ctr"/>
          <a:lstStyle/>
          <a:p>
            <a:pPr indent="0" marL="0">
              <a:buNone/>
            </a:pPr>
            <a:r>
              <a:rPr lang="en-US" sz="1050" b="1" dirty="0">
                <a:solidFill>
                  <a:srgbClr val="0F172A"/>
                </a:solidFill>
                <a:latin typeface="Aptos" pitchFamily="34" charset="0"/>
                <a:ea typeface="Aptos" pitchFamily="34" charset="-122"/>
                <a:cs typeface="Aptos" pitchFamily="34" charset="-120"/>
              </a:rPr>
              <a:t>eWorkConnection</a:t>
            </a:r>
            <a:endParaRPr lang="en-US" sz="1050" dirty="0"/>
          </a:p>
        </p:txBody>
      </p:sp>
      <p:sp>
        <p:nvSpPr>
          <p:cNvPr id="4" name="Text 2"/>
          <p:cNvSpPr/>
          <p:nvPr/>
        </p:nvSpPr>
        <p:spPr>
          <a:xfrm>
            <a:off x="384048" y="658368"/>
            <a:ext cx="7955280" cy="457200"/>
          </a:xfrm>
          <a:prstGeom prst="rect">
            <a:avLst/>
          </a:prstGeom>
          <a:noFill/>
          <a:ln/>
        </p:spPr>
        <p:txBody>
          <a:bodyPr wrap="square" lIns="0" tIns="0" rIns="0" bIns="0" rtlCol="0" anchor="ctr"/>
          <a:lstStyle/>
          <a:p>
            <a:pPr indent="0" marL="0">
              <a:buNone/>
            </a:pPr>
            <a:r>
              <a:rPr lang="en-US" sz="2500" b="1" dirty="0">
                <a:solidFill>
                  <a:srgbClr val="0F172A"/>
                </a:solidFill>
                <a:latin typeface="Aptos Display" pitchFamily="34" charset="0"/>
                <a:ea typeface="Aptos Display" pitchFamily="34" charset="-122"/>
                <a:cs typeface="Aptos Display" pitchFamily="34" charset="-120"/>
              </a:rPr>
              <a:t>Country-Specific Pricing Direction</a:t>
            </a:r>
            <a:endParaRPr lang="en-US" sz="2500" dirty="0"/>
          </a:p>
        </p:txBody>
      </p:sp>
      <p:sp>
        <p:nvSpPr>
          <p:cNvPr id="5" name="Text 3"/>
          <p:cNvSpPr/>
          <p:nvPr/>
        </p:nvSpPr>
        <p:spPr>
          <a:xfrm>
            <a:off x="402336" y="1115568"/>
            <a:ext cx="8686800" cy="310896"/>
          </a:xfrm>
          <a:prstGeom prst="rect">
            <a:avLst/>
          </a:prstGeom>
          <a:noFill/>
          <a:ln/>
        </p:spPr>
        <p:txBody>
          <a:bodyPr wrap="square" lIns="0" tIns="0" rIns="0" bIns="0" rtlCol="0" anchor="ctr"/>
          <a:lstStyle/>
          <a:p>
            <a:pPr indent="0" marL="0">
              <a:buNone/>
            </a:pPr>
            <a:r>
              <a:rPr lang="en-US" sz="1050" dirty="0">
                <a:solidFill>
                  <a:srgbClr val="64748B"/>
                </a:solidFill>
                <a:latin typeface="Aptos" pitchFamily="34" charset="0"/>
                <a:ea typeface="Aptos" pitchFamily="34" charset="-122"/>
                <a:cs typeface="Aptos" pitchFamily="34" charset="-120"/>
              </a:rPr>
              <a:t>Use local willingness-to-pay while protecting recruiter value.</a:t>
            </a:r>
            <a:endParaRPr lang="en-US" sz="1050" dirty="0"/>
          </a:p>
        </p:txBody>
      </p:sp>
      <p:sp>
        <p:nvSpPr>
          <p:cNvPr id="6" name="Text 4"/>
          <p:cNvSpPr/>
          <p:nvPr/>
        </p:nvSpPr>
        <p:spPr>
          <a:xfrm>
            <a:off x="9464040" y="274320"/>
            <a:ext cx="2240280" cy="237744"/>
          </a:xfrm>
          <a:prstGeom prst="rect">
            <a:avLst/>
          </a:prstGeom>
          <a:noFill/>
          <a:ln/>
        </p:spPr>
        <p:txBody>
          <a:bodyPr wrap="square" rtlCol="0" anchor="ctr"/>
          <a:lstStyle/>
          <a:p>
            <a:pPr algn="r" indent="0" marL="0">
              <a:buNone/>
            </a:pPr>
            <a:r>
              <a:rPr lang="en-US" sz="900" dirty="0">
                <a:solidFill>
                  <a:srgbClr val="64748B"/>
                </a:solidFill>
              </a:rPr>
              <a:t>Soft Launch Planning</a:t>
            </a:r>
            <a:endParaRPr lang="en-US" sz="900" dirty="0"/>
          </a:p>
        </p:txBody>
      </p:sp>
      <p:graphicFrame>
        <p:nvGraphicFramePr>
          <p:cNvPr id="5" name="Table 0"/>
          <p:cNvGraphicFramePr>
            <a:graphicFrameLocks noGrp="1"/>
          </p:cNvGraphicFramePr>
          <p:nvPr>
            <p:extLst>
              <p:ext uri="{D42A27DB-BD31-4B8C-83A1-F6EECF244321}">
                <p14:modId xmlns:p14="http://schemas.microsoft.com/office/powerpoint/2010/main" val="1579011935"/>
              </p:ext>
            </p:extLst>
          </p:nvPr>
        </p:nvGraphicFramePr>
        <p:xfrm>
          <a:off x="502920" y="1417320"/>
          <a:ext cx="11201400" cy="3154680"/>
        </p:xfrm>
        <a:graphic>
          <a:graphicData uri="http://schemas.openxmlformats.org/drawingml/2006/table">
            <a:tbl>
              <a:tblPr/>
              <a:tblGrid>
                <a:gridCol w="1234440"/>
                <a:gridCol w="1920240"/>
                <a:gridCol w="1920240"/>
                <a:gridCol w="1920240"/>
                <a:gridCol w="4206240"/>
              </a:tblGrid>
              <a:tr h="788670">
                <a:tc>
                  <a:txBody>
                    <a:bodyPr/>
                    <a:lstStyle/>
                    <a:p>
                      <a:pPr indent="0" marL="0">
                        <a:buNone/>
                      </a:pPr>
                      <a:r>
                        <a:rPr lang="en-US" sz="850" b="1" dirty="0">
                          <a:solidFill>
                            <a:srgbClr val="FFFFFF"/>
                          </a:solidFill>
                          <a:latin typeface="Aptos" pitchFamily="34" charset="0"/>
                          <a:ea typeface="Aptos" pitchFamily="34" charset="-122"/>
                          <a:cs typeface="Aptos" pitchFamily="34" charset="-120"/>
                        </a:rPr>
                        <a:t>Country</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Launch trial</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Job seeker paid target</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Recruiter target</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Positioning</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r>
              <a:tr h="788670">
                <a:tc>
                  <a:txBody>
                    <a:bodyPr/>
                    <a:lstStyle/>
                    <a:p>
                      <a:pPr indent="0" marL="0">
                        <a:buNone/>
                      </a:pPr>
                      <a:r>
                        <a:rPr lang="en-US" sz="850" dirty="0">
                          <a:solidFill>
                            <a:srgbClr val="334155"/>
                          </a:solidFill>
                          <a:latin typeface="Aptos" pitchFamily="34" charset="0"/>
                          <a:ea typeface="Aptos" pitchFamily="34" charset="-122"/>
                          <a:cs typeface="Aptos" pitchFamily="34" charset="-120"/>
                        </a:rPr>
                        <a:t>USA</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30 days full access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$9-$19/mo premium</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$79-$149/mo</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Productivity and application tracking for serious job search; recruiter productivity.</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788670">
                <a:tc>
                  <a:txBody>
                    <a:bodyPr/>
                    <a:lstStyle/>
                    <a:p>
                      <a:pPr indent="0" marL="0">
                        <a:buNone/>
                      </a:pPr>
                      <a:r>
                        <a:rPr lang="en-US" sz="850" dirty="0">
                          <a:solidFill>
                            <a:srgbClr val="334155"/>
                          </a:solidFill>
                          <a:latin typeface="Aptos" pitchFamily="34" charset="0"/>
                          <a:ea typeface="Aptos" pitchFamily="34" charset="-122"/>
                          <a:cs typeface="Aptos" pitchFamily="34" charset="-120"/>
                        </a:rPr>
                        <a:t>India</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30 days full access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₹199-₹499/mo premium</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₹2,999-₹7,999/mo</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Affordable career acceleration and recruiter sourcing support.</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788670">
                <a:tc>
                  <a:txBody>
                    <a:bodyPr/>
                    <a:lstStyle/>
                    <a:p>
                      <a:pPr indent="0" marL="0">
                        <a:buNone/>
                      </a:pPr>
                      <a:r>
                        <a:rPr lang="en-US" sz="850" dirty="0">
                          <a:solidFill>
                            <a:srgbClr val="334155"/>
                          </a:solidFill>
                          <a:latin typeface="Aptos" pitchFamily="34" charset="0"/>
                          <a:ea typeface="Aptos" pitchFamily="34" charset="-122"/>
                          <a:cs typeface="Aptos" pitchFamily="34" charset="-120"/>
                        </a:rPr>
                        <a:t>Colombia</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30 days full access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COP 15K-35K/mo premium</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COP 150K-450K/mo</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Bilingual job search, remote roles, and LATAM recruiter discovery.</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bl>
          </a:graphicData>
        </a:graphic>
      </p:graphicFrame>
      <p:sp>
        <p:nvSpPr>
          <p:cNvPr id="8" name="Shape 5"/>
          <p:cNvSpPr/>
          <p:nvPr/>
        </p:nvSpPr>
        <p:spPr>
          <a:xfrm>
            <a:off x="685800" y="4846320"/>
            <a:ext cx="10744200" cy="777240"/>
          </a:xfrm>
          <a:prstGeom prst="roundRect">
            <a:avLst>
              <a:gd name="adj" fmla="val 9412"/>
            </a:avLst>
          </a:prstGeom>
          <a:solidFill>
            <a:srgbClr val="F8FAFC"/>
          </a:solidFill>
          <a:ln w="12700">
            <a:solidFill>
              <a:srgbClr val="CBD5E1"/>
            </a:solidFill>
            <a:prstDash val="solid"/>
          </a:ln>
        </p:spPr>
        <p:txBody>
          <a:bodyPr/>
          <a:p/>
        </p:txBody>
      </p:sp>
      <p:sp>
        <p:nvSpPr>
          <p:cNvPr id="9" name="Shape 6"/>
          <p:cNvSpPr/>
          <p:nvPr/>
        </p:nvSpPr>
        <p:spPr>
          <a:xfrm>
            <a:off x="685800" y="4846320"/>
            <a:ext cx="64008" cy="777240"/>
          </a:xfrm>
          <a:prstGeom prst="rect">
            <a:avLst/>
          </a:prstGeom>
          <a:solidFill>
            <a:srgbClr val="EA580C"/>
          </a:solidFill>
          <a:ln w="12700">
            <a:solidFill>
              <a:srgbClr val="EA580C"/>
            </a:solidFill>
            <a:prstDash val="solid"/>
          </a:ln>
        </p:spPr>
        <p:txBody>
          <a:bodyPr/>
          <a:p/>
        </p:txBody>
      </p:sp>
      <p:sp>
        <p:nvSpPr>
          <p:cNvPr id="10" name="Text 7"/>
          <p:cNvSpPr/>
          <p:nvPr/>
        </p:nvSpPr>
        <p:spPr>
          <a:xfrm>
            <a:off x="850392" y="4974336"/>
            <a:ext cx="10469880" cy="228600"/>
          </a:xfrm>
          <a:prstGeom prst="rect">
            <a:avLst/>
          </a:prstGeom>
          <a:noFill/>
          <a:ln/>
        </p:spPr>
        <p:txBody>
          <a:bodyPr wrap="square" lIns="0" tIns="0" rIns="0" bIns="0" rtlCol="0" anchor="ctr"/>
          <a:lstStyle/>
          <a:p>
            <a:pPr indent="0" marL="0">
              <a:buNone/>
            </a:pPr>
            <a:r>
              <a:rPr lang="en-US" sz="1150" b="1" dirty="0">
                <a:solidFill>
                  <a:srgbClr val="0F172A"/>
                </a:solidFill>
              </a:rPr>
              <a:t>Tax note</a:t>
            </a:r>
            <a:endParaRPr lang="en-US" sz="1150" dirty="0"/>
          </a:p>
        </p:txBody>
      </p:sp>
      <p:sp>
        <p:nvSpPr>
          <p:cNvPr id="11" name="Text 8"/>
          <p:cNvSpPr/>
          <p:nvPr/>
        </p:nvSpPr>
        <p:spPr>
          <a:xfrm>
            <a:off x="850392" y="5285232"/>
            <a:ext cx="10488168" cy="24688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Sales tax, VAT/GST, withholding, invoicing, and marketplace/payment compliance vary by country. Use payment providers with tax support and get local tax review before paid scale.</a:t>
            </a:r>
            <a:endParaRPr lang="en-US" sz="880" dirty="0"/>
          </a:p>
        </p:txBody>
      </p:sp>
      <p:sp>
        <p:nvSpPr>
          <p:cNvPr id="12" name="Text 9"/>
          <p:cNvSpPr/>
          <p:nvPr/>
        </p:nvSpPr>
        <p:spPr>
          <a:xfrm>
            <a:off x="384048" y="6565392"/>
            <a:ext cx="4206240" cy="182880"/>
          </a:xfrm>
          <a:prstGeom prst="rect">
            <a:avLst/>
          </a:prstGeom>
          <a:noFill/>
          <a:ln/>
        </p:spPr>
        <p:txBody>
          <a:bodyPr wrap="square" rtlCol="0" anchor="ctr"/>
          <a:lstStyle/>
          <a:p>
            <a:pPr indent="0" marL="0">
              <a:buNone/>
            </a:pPr>
            <a:r>
              <a:rPr lang="en-US" sz="750" dirty="0">
                <a:solidFill>
                  <a:srgbClr val="64748B"/>
                </a:solidFill>
              </a:rPr>
              <a:t>Confidential planning draft | 4</a:t>
            </a:r>
            <a:endParaRPr lang="en-US" sz="7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46304"/>
          </a:xfrm>
          <a:prstGeom prst="rect">
            <a:avLst/>
          </a:prstGeom>
          <a:solidFill>
            <a:srgbClr val="2563EB"/>
          </a:solidFill>
          <a:ln w="12700">
            <a:solidFill>
              <a:srgbClr val="2563EB"/>
            </a:solidFill>
            <a:prstDash val="solid"/>
          </a:ln>
        </p:spPr>
        <p:txBody>
          <a:bodyPr/>
          <a:p/>
        </p:txBody>
      </p:sp>
      <p:sp>
        <p:nvSpPr>
          <p:cNvPr id="3" name="Text 1"/>
          <p:cNvSpPr/>
          <p:nvPr/>
        </p:nvSpPr>
        <p:spPr>
          <a:xfrm>
            <a:off x="384048" y="256032"/>
            <a:ext cx="2103120" cy="228600"/>
          </a:xfrm>
          <a:prstGeom prst="rect">
            <a:avLst/>
          </a:prstGeom>
          <a:noFill/>
          <a:ln/>
        </p:spPr>
        <p:txBody>
          <a:bodyPr wrap="square" rtlCol="0" anchor="ctr"/>
          <a:lstStyle/>
          <a:p>
            <a:pPr indent="0" marL="0">
              <a:buNone/>
            </a:pPr>
            <a:r>
              <a:rPr lang="en-US" sz="1050" b="1" dirty="0">
                <a:solidFill>
                  <a:srgbClr val="0F172A"/>
                </a:solidFill>
                <a:latin typeface="Aptos" pitchFamily="34" charset="0"/>
                <a:ea typeface="Aptos" pitchFamily="34" charset="-122"/>
                <a:cs typeface="Aptos" pitchFamily="34" charset="-120"/>
              </a:rPr>
              <a:t>eWorkConnection</a:t>
            </a:r>
            <a:endParaRPr lang="en-US" sz="1050" dirty="0"/>
          </a:p>
        </p:txBody>
      </p:sp>
      <p:sp>
        <p:nvSpPr>
          <p:cNvPr id="4" name="Text 2"/>
          <p:cNvSpPr/>
          <p:nvPr/>
        </p:nvSpPr>
        <p:spPr>
          <a:xfrm>
            <a:off x="384048" y="658368"/>
            <a:ext cx="7955280" cy="457200"/>
          </a:xfrm>
          <a:prstGeom prst="rect">
            <a:avLst/>
          </a:prstGeom>
          <a:noFill/>
          <a:ln/>
        </p:spPr>
        <p:txBody>
          <a:bodyPr wrap="square" lIns="0" tIns="0" rIns="0" bIns="0" rtlCol="0" anchor="ctr"/>
          <a:lstStyle/>
          <a:p>
            <a:pPr indent="0" marL="0">
              <a:buNone/>
            </a:pPr>
            <a:r>
              <a:rPr lang="en-US" sz="2500" b="1" dirty="0">
                <a:solidFill>
                  <a:srgbClr val="0F172A"/>
                </a:solidFill>
                <a:latin typeface="Aptos Display" pitchFamily="34" charset="0"/>
                <a:ea typeface="Aptos Display" pitchFamily="34" charset="-122"/>
                <a:cs typeface="Aptos Display" pitchFamily="34" charset="-120"/>
              </a:rPr>
              <a:t>SWOT Analysis</a:t>
            </a:r>
            <a:endParaRPr lang="en-US" sz="2500" dirty="0"/>
          </a:p>
        </p:txBody>
      </p:sp>
      <p:sp>
        <p:nvSpPr>
          <p:cNvPr id="5" name="Text 3"/>
          <p:cNvSpPr/>
          <p:nvPr/>
        </p:nvSpPr>
        <p:spPr>
          <a:xfrm>
            <a:off x="402336" y="1115568"/>
            <a:ext cx="8686800" cy="310896"/>
          </a:xfrm>
          <a:prstGeom prst="rect">
            <a:avLst/>
          </a:prstGeom>
          <a:noFill/>
          <a:ln/>
        </p:spPr>
        <p:txBody>
          <a:bodyPr wrap="square" lIns="0" tIns="0" rIns="0" bIns="0" rtlCol="0" anchor="ctr"/>
          <a:lstStyle/>
          <a:p>
            <a:pPr indent="0" marL="0">
              <a:buNone/>
            </a:pPr>
            <a:r>
              <a:rPr lang="en-US" sz="1050" dirty="0">
                <a:solidFill>
                  <a:srgbClr val="64748B"/>
                </a:solidFill>
                <a:latin typeface="Aptos" pitchFamily="34" charset="0"/>
                <a:ea typeface="Aptos" pitchFamily="34" charset="-122"/>
                <a:cs typeface="Aptos" pitchFamily="34" charset="-120"/>
              </a:rPr>
              <a:t>The platform has a credible wedge if it stays focused and measured.</a:t>
            </a:r>
            <a:endParaRPr lang="en-US" sz="1050" dirty="0"/>
          </a:p>
        </p:txBody>
      </p:sp>
      <p:sp>
        <p:nvSpPr>
          <p:cNvPr id="6" name="Text 4"/>
          <p:cNvSpPr/>
          <p:nvPr/>
        </p:nvSpPr>
        <p:spPr>
          <a:xfrm>
            <a:off x="9464040" y="274320"/>
            <a:ext cx="2240280" cy="237744"/>
          </a:xfrm>
          <a:prstGeom prst="rect">
            <a:avLst/>
          </a:prstGeom>
          <a:noFill/>
          <a:ln/>
        </p:spPr>
        <p:txBody>
          <a:bodyPr wrap="square" rtlCol="0" anchor="ctr"/>
          <a:lstStyle/>
          <a:p>
            <a:pPr algn="r" indent="0" marL="0">
              <a:buNone/>
            </a:pPr>
            <a:r>
              <a:rPr lang="en-US" sz="900" dirty="0">
                <a:solidFill>
                  <a:srgbClr val="64748B"/>
                </a:solidFill>
              </a:rPr>
              <a:t>Soft Launch Planning</a:t>
            </a:r>
            <a:endParaRPr lang="en-US" sz="900" dirty="0"/>
          </a:p>
        </p:txBody>
      </p:sp>
      <p:sp>
        <p:nvSpPr>
          <p:cNvPr id="7" name="Shape 5"/>
          <p:cNvSpPr/>
          <p:nvPr/>
        </p:nvSpPr>
        <p:spPr>
          <a:xfrm>
            <a:off x="594360" y="1508760"/>
            <a:ext cx="5303520" cy="1234440"/>
          </a:xfrm>
          <a:prstGeom prst="roundRect">
            <a:avLst>
              <a:gd name="adj" fmla="val 5926"/>
            </a:avLst>
          </a:prstGeom>
          <a:solidFill>
            <a:srgbClr val="F8FAFC"/>
          </a:solidFill>
          <a:ln w="12700">
            <a:solidFill>
              <a:srgbClr val="CBD5E1"/>
            </a:solidFill>
            <a:prstDash val="solid"/>
          </a:ln>
        </p:spPr>
        <p:txBody>
          <a:bodyPr/>
          <a:p/>
        </p:txBody>
      </p:sp>
      <p:sp>
        <p:nvSpPr>
          <p:cNvPr id="8" name="Shape 6"/>
          <p:cNvSpPr/>
          <p:nvPr/>
        </p:nvSpPr>
        <p:spPr>
          <a:xfrm>
            <a:off x="594360" y="1508760"/>
            <a:ext cx="64008" cy="1234440"/>
          </a:xfrm>
          <a:prstGeom prst="rect">
            <a:avLst/>
          </a:prstGeom>
          <a:solidFill>
            <a:srgbClr val="059669"/>
          </a:solidFill>
          <a:ln w="12700">
            <a:solidFill>
              <a:srgbClr val="059669"/>
            </a:solidFill>
            <a:prstDash val="solid"/>
          </a:ln>
        </p:spPr>
        <p:txBody>
          <a:bodyPr/>
          <a:p/>
        </p:txBody>
      </p:sp>
      <p:sp>
        <p:nvSpPr>
          <p:cNvPr id="9" name="Text 7"/>
          <p:cNvSpPr/>
          <p:nvPr/>
        </p:nvSpPr>
        <p:spPr>
          <a:xfrm>
            <a:off x="758952" y="1636776"/>
            <a:ext cx="5029200" cy="228600"/>
          </a:xfrm>
          <a:prstGeom prst="rect">
            <a:avLst/>
          </a:prstGeom>
          <a:noFill/>
          <a:ln/>
        </p:spPr>
        <p:txBody>
          <a:bodyPr wrap="square" lIns="0" tIns="0" rIns="0" bIns="0" rtlCol="0" anchor="ctr"/>
          <a:lstStyle/>
          <a:p>
            <a:pPr indent="0" marL="0">
              <a:buNone/>
            </a:pPr>
            <a:r>
              <a:rPr lang="en-US" sz="1150" b="1" dirty="0">
                <a:solidFill>
                  <a:srgbClr val="0F172A"/>
                </a:solidFill>
              </a:rPr>
              <a:t>Strengths</a:t>
            </a:r>
            <a:endParaRPr lang="en-US" sz="1150" dirty="0"/>
          </a:p>
        </p:txBody>
      </p:sp>
      <p:sp>
        <p:nvSpPr>
          <p:cNvPr id="10" name="Text 8"/>
          <p:cNvSpPr/>
          <p:nvPr/>
        </p:nvSpPr>
        <p:spPr>
          <a:xfrm>
            <a:off x="758952" y="1947672"/>
            <a:ext cx="5047488" cy="70408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Integrated workflow from search to learning to application tracking; Command Center with current job/talent signals; admin-controlled trial/country launch; recruiter and peer networks; cost guardrails.</a:t>
            </a:r>
            <a:endParaRPr lang="en-US" sz="880" dirty="0"/>
          </a:p>
        </p:txBody>
      </p:sp>
      <p:sp>
        <p:nvSpPr>
          <p:cNvPr id="11" name="Shape 9"/>
          <p:cNvSpPr/>
          <p:nvPr/>
        </p:nvSpPr>
        <p:spPr>
          <a:xfrm>
            <a:off x="6263640" y="1508760"/>
            <a:ext cx="5303520" cy="1234440"/>
          </a:xfrm>
          <a:prstGeom prst="roundRect">
            <a:avLst>
              <a:gd name="adj" fmla="val 5926"/>
            </a:avLst>
          </a:prstGeom>
          <a:solidFill>
            <a:srgbClr val="F8FAFC"/>
          </a:solidFill>
          <a:ln w="12700">
            <a:solidFill>
              <a:srgbClr val="CBD5E1"/>
            </a:solidFill>
            <a:prstDash val="solid"/>
          </a:ln>
        </p:spPr>
        <p:txBody>
          <a:bodyPr/>
          <a:p/>
        </p:txBody>
      </p:sp>
      <p:sp>
        <p:nvSpPr>
          <p:cNvPr id="12" name="Shape 10"/>
          <p:cNvSpPr/>
          <p:nvPr/>
        </p:nvSpPr>
        <p:spPr>
          <a:xfrm>
            <a:off x="6263640" y="1508760"/>
            <a:ext cx="64008" cy="1234440"/>
          </a:xfrm>
          <a:prstGeom prst="rect">
            <a:avLst/>
          </a:prstGeom>
          <a:solidFill>
            <a:srgbClr val="EA580C"/>
          </a:solidFill>
          <a:ln w="12700">
            <a:solidFill>
              <a:srgbClr val="EA580C"/>
            </a:solidFill>
            <a:prstDash val="solid"/>
          </a:ln>
        </p:spPr>
        <p:txBody>
          <a:bodyPr/>
          <a:p/>
        </p:txBody>
      </p:sp>
      <p:sp>
        <p:nvSpPr>
          <p:cNvPr id="13" name="Text 11"/>
          <p:cNvSpPr/>
          <p:nvPr/>
        </p:nvSpPr>
        <p:spPr>
          <a:xfrm>
            <a:off x="6428232" y="1636776"/>
            <a:ext cx="5029200" cy="228600"/>
          </a:xfrm>
          <a:prstGeom prst="rect">
            <a:avLst/>
          </a:prstGeom>
          <a:noFill/>
          <a:ln/>
        </p:spPr>
        <p:txBody>
          <a:bodyPr wrap="square" lIns="0" tIns="0" rIns="0" bIns="0" rtlCol="0" anchor="ctr"/>
          <a:lstStyle/>
          <a:p>
            <a:pPr indent="0" marL="0">
              <a:buNone/>
            </a:pPr>
            <a:r>
              <a:rPr lang="en-US" sz="1150" b="1" dirty="0">
                <a:solidFill>
                  <a:srgbClr val="0F172A"/>
                </a:solidFill>
              </a:rPr>
              <a:t>Weaknesses</a:t>
            </a:r>
            <a:endParaRPr lang="en-US" sz="1150" dirty="0"/>
          </a:p>
        </p:txBody>
      </p:sp>
      <p:sp>
        <p:nvSpPr>
          <p:cNvPr id="14" name="Text 12"/>
          <p:cNvSpPr/>
          <p:nvPr/>
        </p:nvSpPr>
        <p:spPr>
          <a:xfrm>
            <a:off x="6428232" y="1947672"/>
            <a:ext cx="5047488" cy="70408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Early-stage data quality, limited proprietary candidate/job inventory, reliance on AI/public search, QA maturity still improving.</a:t>
            </a:r>
            <a:endParaRPr lang="en-US" sz="880" dirty="0"/>
          </a:p>
        </p:txBody>
      </p:sp>
      <p:sp>
        <p:nvSpPr>
          <p:cNvPr id="15" name="Shape 13"/>
          <p:cNvSpPr/>
          <p:nvPr/>
        </p:nvSpPr>
        <p:spPr>
          <a:xfrm>
            <a:off x="594360" y="3063240"/>
            <a:ext cx="5303520" cy="1234440"/>
          </a:xfrm>
          <a:prstGeom prst="roundRect">
            <a:avLst>
              <a:gd name="adj" fmla="val 5926"/>
            </a:avLst>
          </a:prstGeom>
          <a:solidFill>
            <a:srgbClr val="F8FAFC"/>
          </a:solidFill>
          <a:ln w="12700">
            <a:solidFill>
              <a:srgbClr val="CBD5E1"/>
            </a:solidFill>
            <a:prstDash val="solid"/>
          </a:ln>
        </p:spPr>
        <p:txBody>
          <a:bodyPr/>
          <a:p/>
        </p:txBody>
      </p:sp>
      <p:sp>
        <p:nvSpPr>
          <p:cNvPr id="16" name="Shape 14"/>
          <p:cNvSpPr/>
          <p:nvPr/>
        </p:nvSpPr>
        <p:spPr>
          <a:xfrm>
            <a:off x="594360" y="3063240"/>
            <a:ext cx="64008" cy="1234440"/>
          </a:xfrm>
          <a:prstGeom prst="rect">
            <a:avLst/>
          </a:prstGeom>
          <a:solidFill>
            <a:srgbClr val="0EA5E9"/>
          </a:solidFill>
          <a:ln w="12700">
            <a:solidFill>
              <a:srgbClr val="0EA5E9"/>
            </a:solidFill>
            <a:prstDash val="solid"/>
          </a:ln>
        </p:spPr>
        <p:txBody>
          <a:bodyPr/>
          <a:p/>
        </p:txBody>
      </p:sp>
      <p:sp>
        <p:nvSpPr>
          <p:cNvPr id="17" name="Text 15"/>
          <p:cNvSpPr/>
          <p:nvPr/>
        </p:nvSpPr>
        <p:spPr>
          <a:xfrm>
            <a:off x="758952" y="3191256"/>
            <a:ext cx="5029200" cy="228600"/>
          </a:xfrm>
          <a:prstGeom prst="rect">
            <a:avLst/>
          </a:prstGeom>
          <a:noFill/>
          <a:ln/>
        </p:spPr>
        <p:txBody>
          <a:bodyPr wrap="square" lIns="0" tIns="0" rIns="0" bIns="0" rtlCol="0" anchor="ctr"/>
          <a:lstStyle/>
          <a:p>
            <a:pPr indent="0" marL="0">
              <a:buNone/>
            </a:pPr>
            <a:r>
              <a:rPr lang="en-US" sz="1150" b="1" dirty="0">
                <a:solidFill>
                  <a:srgbClr val="0F172A"/>
                </a:solidFill>
              </a:rPr>
              <a:t>Opportunities</a:t>
            </a:r>
            <a:endParaRPr lang="en-US" sz="1150" dirty="0"/>
          </a:p>
        </p:txBody>
      </p:sp>
      <p:sp>
        <p:nvSpPr>
          <p:cNvPr id="18" name="Text 16"/>
          <p:cNvSpPr/>
          <p:nvPr/>
        </p:nvSpPr>
        <p:spPr>
          <a:xfrm>
            <a:off x="758952" y="3502152"/>
            <a:ext cx="5047488" cy="70408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Serve underserved job seekers, diaspora hiring, local recruiters, career coaching/training referrals, employer direct posts, country-specific launch communities.</a:t>
            </a:r>
            <a:endParaRPr lang="en-US" sz="880" dirty="0"/>
          </a:p>
        </p:txBody>
      </p:sp>
      <p:sp>
        <p:nvSpPr>
          <p:cNvPr id="19" name="Shape 17"/>
          <p:cNvSpPr/>
          <p:nvPr/>
        </p:nvSpPr>
        <p:spPr>
          <a:xfrm>
            <a:off x="6263640" y="3063240"/>
            <a:ext cx="5303520" cy="1234440"/>
          </a:xfrm>
          <a:prstGeom prst="roundRect">
            <a:avLst>
              <a:gd name="adj" fmla="val 5926"/>
            </a:avLst>
          </a:prstGeom>
          <a:solidFill>
            <a:srgbClr val="F8FAFC"/>
          </a:solidFill>
          <a:ln w="12700">
            <a:solidFill>
              <a:srgbClr val="CBD5E1"/>
            </a:solidFill>
            <a:prstDash val="solid"/>
          </a:ln>
        </p:spPr>
        <p:txBody>
          <a:bodyPr/>
          <a:p/>
        </p:txBody>
      </p:sp>
      <p:sp>
        <p:nvSpPr>
          <p:cNvPr id="20" name="Shape 18"/>
          <p:cNvSpPr/>
          <p:nvPr/>
        </p:nvSpPr>
        <p:spPr>
          <a:xfrm>
            <a:off x="6263640" y="3063240"/>
            <a:ext cx="64008" cy="1234440"/>
          </a:xfrm>
          <a:prstGeom prst="rect">
            <a:avLst/>
          </a:prstGeom>
          <a:solidFill>
            <a:srgbClr val="2563EB"/>
          </a:solidFill>
          <a:ln w="12700">
            <a:solidFill>
              <a:srgbClr val="2563EB"/>
            </a:solidFill>
            <a:prstDash val="solid"/>
          </a:ln>
        </p:spPr>
        <p:txBody>
          <a:bodyPr/>
          <a:p/>
        </p:txBody>
      </p:sp>
      <p:sp>
        <p:nvSpPr>
          <p:cNvPr id="21" name="Text 19"/>
          <p:cNvSpPr/>
          <p:nvPr/>
        </p:nvSpPr>
        <p:spPr>
          <a:xfrm>
            <a:off x="6428232" y="3191256"/>
            <a:ext cx="5029200" cy="228600"/>
          </a:xfrm>
          <a:prstGeom prst="rect">
            <a:avLst/>
          </a:prstGeom>
          <a:noFill/>
          <a:ln/>
        </p:spPr>
        <p:txBody>
          <a:bodyPr wrap="square" lIns="0" tIns="0" rIns="0" bIns="0" rtlCol="0" anchor="ctr"/>
          <a:lstStyle/>
          <a:p>
            <a:pPr indent="0" marL="0">
              <a:buNone/>
            </a:pPr>
            <a:r>
              <a:rPr lang="en-US" sz="1150" b="1" dirty="0">
                <a:solidFill>
                  <a:srgbClr val="0F172A"/>
                </a:solidFill>
              </a:rPr>
              <a:t>Threats</a:t>
            </a:r>
            <a:endParaRPr lang="en-US" sz="1150" dirty="0"/>
          </a:p>
        </p:txBody>
      </p:sp>
      <p:sp>
        <p:nvSpPr>
          <p:cNvPr id="22" name="Text 20"/>
          <p:cNvSpPr/>
          <p:nvPr/>
        </p:nvSpPr>
        <p:spPr>
          <a:xfrm>
            <a:off x="6428232" y="3502152"/>
            <a:ext cx="5047488" cy="70408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LinkedIn/Indeed scale, scraping/search restrictions, AI cost spikes, privacy/compliance complexity, trust and spam risk.</a:t>
            </a:r>
            <a:endParaRPr lang="en-US" sz="880" dirty="0"/>
          </a:p>
        </p:txBody>
      </p:sp>
      <p:sp>
        <p:nvSpPr>
          <p:cNvPr id="23" name="Text 21"/>
          <p:cNvSpPr/>
          <p:nvPr/>
        </p:nvSpPr>
        <p:spPr>
          <a:xfrm>
            <a:off x="384048" y="6565392"/>
            <a:ext cx="4206240" cy="182880"/>
          </a:xfrm>
          <a:prstGeom prst="rect">
            <a:avLst/>
          </a:prstGeom>
          <a:noFill/>
          <a:ln/>
        </p:spPr>
        <p:txBody>
          <a:bodyPr wrap="square" rtlCol="0" anchor="ctr"/>
          <a:lstStyle/>
          <a:p>
            <a:pPr indent="0" marL="0">
              <a:buNone/>
            </a:pPr>
            <a:r>
              <a:rPr lang="en-US" sz="750" dirty="0">
                <a:solidFill>
                  <a:srgbClr val="64748B"/>
                </a:solidFill>
              </a:rPr>
              <a:t>Confidential planning draft | 5</a:t>
            </a:r>
            <a:endParaRPr lang="en-US" sz="7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46304"/>
          </a:xfrm>
          <a:prstGeom prst="rect">
            <a:avLst/>
          </a:prstGeom>
          <a:solidFill>
            <a:srgbClr val="2563EB"/>
          </a:solidFill>
          <a:ln w="12700">
            <a:solidFill>
              <a:srgbClr val="2563EB"/>
            </a:solidFill>
            <a:prstDash val="solid"/>
          </a:ln>
        </p:spPr>
        <p:txBody>
          <a:bodyPr/>
          <a:p/>
        </p:txBody>
      </p:sp>
      <p:sp>
        <p:nvSpPr>
          <p:cNvPr id="3" name="Text 1"/>
          <p:cNvSpPr/>
          <p:nvPr/>
        </p:nvSpPr>
        <p:spPr>
          <a:xfrm>
            <a:off x="384048" y="256032"/>
            <a:ext cx="2103120" cy="228600"/>
          </a:xfrm>
          <a:prstGeom prst="rect">
            <a:avLst/>
          </a:prstGeom>
          <a:noFill/>
          <a:ln/>
        </p:spPr>
        <p:txBody>
          <a:bodyPr wrap="square" rtlCol="0" anchor="ctr"/>
          <a:lstStyle/>
          <a:p>
            <a:pPr indent="0" marL="0">
              <a:buNone/>
            </a:pPr>
            <a:r>
              <a:rPr lang="en-US" sz="1050" b="1" dirty="0">
                <a:solidFill>
                  <a:srgbClr val="0F172A"/>
                </a:solidFill>
                <a:latin typeface="Aptos" pitchFamily="34" charset="0"/>
                <a:ea typeface="Aptos" pitchFamily="34" charset="-122"/>
                <a:cs typeface="Aptos" pitchFamily="34" charset="-120"/>
              </a:rPr>
              <a:t>eWorkConnection</a:t>
            </a:r>
            <a:endParaRPr lang="en-US" sz="1050" dirty="0"/>
          </a:p>
        </p:txBody>
      </p:sp>
      <p:sp>
        <p:nvSpPr>
          <p:cNvPr id="4" name="Text 2"/>
          <p:cNvSpPr/>
          <p:nvPr/>
        </p:nvSpPr>
        <p:spPr>
          <a:xfrm>
            <a:off x="384048" y="658368"/>
            <a:ext cx="7955280" cy="457200"/>
          </a:xfrm>
          <a:prstGeom prst="rect">
            <a:avLst/>
          </a:prstGeom>
          <a:noFill/>
          <a:ln/>
        </p:spPr>
        <p:txBody>
          <a:bodyPr wrap="square" lIns="0" tIns="0" rIns="0" bIns="0" rtlCol="0" anchor="ctr"/>
          <a:lstStyle/>
          <a:p>
            <a:pPr indent="0" marL="0">
              <a:buNone/>
            </a:pPr>
            <a:r>
              <a:rPr lang="en-US" sz="2500" b="1" dirty="0">
                <a:solidFill>
                  <a:srgbClr val="0F172A"/>
                </a:solidFill>
                <a:latin typeface="Aptos Display" pitchFamily="34" charset="0"/>
                <a:ea typeface="Aptos Display" pitchFamily="34" charset="-122"/>
                <a:cs typeface="Aptos Display" pitchFamily="34" charset="-120"/>
              </a:rPr>
              <a:t>Market Position: Where We Are Placed</a:t>
            </a:r>
            <a:endParaRPr lang="en-US" sz="2500" dirty="0"/>
          </a:p>
        </p:txBody>
      </p:sp>
      <p:sp>
        <p:nvSpPr>
          <p:cNvPr id="5" name="Text 3"/>
          <p:cNvSpPr/>
          <p:nvPr/>
        </p:nvSpPr>
        <p:spPr>
          <a:xfrm>
            <a:off x="402336" y="1115568"/>
            <a:ext cx="8686800" cy="310896"/>
          </a:xfrm>
          <a:prstGeom prst="rect">
            <a:avLst/>
          </a:prstGeom>
          <a:noFill/>
          <a:ln/>
        </p:spPr>
        <p:txBody>
          <a:bodyPr wrap="square" lIns="0" tIns="0" rIns="0" bIns="0" rtlCol="0" anchor="ctr"/>
          <a:lstStyle/>
          <a:p>
            <a:pPr indent="0" marL="0">
              <a:buNone/>
            </a:pPr>
            <a:r>
              <a:rPr lang="en-US" sz="1050" dirty="0">
                <a:solidFill>
                  <a:srgbClr val="64748B"/>
                </a:solidFill>
                <a:latin typeface="Aptos" pitchFamily="34" charset="0"/>
                <a:ea typeface="Aptos" pitchFamily="34" charset="-122"/>
                <a:cs typeface="Aptos" pitchFamily="34" charset="-120"/>
              </a:rPr>
              <a:t>The best launch position is workflow assistant, not job-board replacement.</a:t>
            </a:r>
            <a:endParaRPr lang="en-US" sz="1050" dirty="0"/>
          </a:p>
        </p:txBody>
      </p:sp>
      <p:sp>
        <p:nvSpPr>
          <p:cNvPr id="6" name="Text 4"/>
          <p:cNvSpPr/>
          <p:nvPr/>
        </p:nvSpPr>
        <p:spPr>
          <a:xfrm>
            <a:off x="9464040" y="274320"/>
            <a:ext cx="2240280" cy="237744"/>
          </a:xfrm>
          <a:prstGeom prst="rect">
            <a:avLst/>
          </a:prstGeom>
          <a:noFill/>
          <a:ln/>
        </p:spPr>
        <p:txBody>
          <a:bodyPr wrap="square" rtlCol="0" anchor="ctr"/>
          <a:lstStyle/>
          <a:p>
            <a:pPr algn="r" indent="0" marL="0">
              <a:buNone/>
            </a:pPr>
            <a:r>
              <a:rPr lang="en-US" sz="900" dirty="0">
                <a:solidFill>
                  <a:srgbClr val="64748B"/>
                </a:solidFill>
              </a:rPr>
              <a:t>Soft Launch Planning</a:t>
            </a:r>
            <a:endParaRPr lang="en-US" sz="900" dirty="0"/>
          </a:p>
        </p:txBody>
      </p:sp>
      <p:sp>
        <p:nvSpPr>
          <p:cNvPr id="7" name="Shape 5"/>
          <p:cNvSpPr/>
          <p:nvPr/>
        </p:nvSpPr>
        <p:spPr>
          <a:xfrm>
            <a:off x="594360" y="1325880"/>
            <a:ext cx="3429000" cy="1097280"/>
          </a:xfrm>
          <a:prstGeom prst="roundRect">
            <a:avLst>
              <a:gd name="adj" fmla="val 6667"/>
            </a:avLst>
          </a:prstGeom>
          <a:solidFill>
            <a:srgbClr val="F8FAFC"/>
          </a:solidFill>
          <a:ln w="12700">
            <a:solidFill>
              <a:srgbClr val="CBD5E1"/>
            </a:solidFill>
            <a:prstDash val="solid"/>
          </a:ln>
        </p:spPr>
        <p:txBody>
          <a:bodyPr/>
          <a:p/>
        </p:txBody>
      </p:sp>
      <p:sp>
        <p:nvSpPr>
          <p:cNvPr id="8" name="Shape 6"/>
          <p:cNvSpPr/>
          <p:nvPr/>
        </p:nvSpPr>
        <p:spPr>
          <a:xfrm>
            <a:off x="594360" y="1325880"/>
            <a:ext cx="64008" cy="1097280"/>
          </a:xfrm>
          <a:prstGeom prst="rect">
            <a:avLst/>
          </a:prstGeom>
          <a:solidFill>
            <a:srgbClr val="2563EB"/>
          </a:solidFill>
          <a:ln w="12700">
            <a:solidFill>
              <a:srgbClr val="2563EB"/>
            </a:solidFill>
            <a:prstDash val="solid"/>
          </a:ln>
        </p:spPr>
        <p:txBody>
          <a:bodyPr/>
          <a:p/>
        </p:txBody>
      </p:sp>
      <p:sp>
        <p:nvSpPr>
          <p:cNvPr id="9" name="Text 7"/>
          <p:cNvSpPr/>
          <p:nvPr/>
        </p:nvSpPr>
        <p:spPr>
          <a:xfrm>
            <a:off x="758952" y="1453896"/>
            <a:ext cx="3154680" cy="228600"/>
          </a:xfrm>
          <a:prstGeom prst="rect">
            <a:avLst/>
          </a:prstGeom>
          <a:noFill/>
          <a:ln/>
        </p:spPr>
        <p:txBody>
          <a:bodyPr wrap="square" lIns="0" tIns="0" rIns="0" bIns="0" rtlCol="0" anchor="ctr"/>
          <a:lstStyle/>
          <a:p>
            <a:pPr indent="0" marL="0">
              <a:buNone/>
            </a:pPr>
            <a:r>
              <a:rPr lang="en-US" sz="1150" b="1" dirty="0">
                <a:solidFill>
                  <a:srgbClr val="0F172A"/>
                </a:solidFill>
              </a:rPr>
              <a:t>Primary category</a:t>
            </a:r>
            <a:endParaRPr lang="en-US" sz="1150" dirty="0"/>
          </a:p>
        </p:txBody>
      </p:sp>
      <p:sp>
        <p:nvSpPr>
          <p:cNvPr id="10" name="Text 8"/>
          <p:cNvSpPr/>
          <p:nvPr/>
        </p:nvSpPr>
        <p:spPr>
          <a:xfrm>
            <a:off x="758952" y="1764792"/>
            <a:ext cx="3172968" cy="56692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AI career and recruiting workflow layer with Command Center as the main homepage and Classic Home retained as the original launch page.</a:t>
            </a:r>
            <a:endParaRPr lang="en-US" sz="880" dirty="0"/>
          </a:p>
        </p:txBody>
      </p:sp>
      <p:sp>
        <p:nvSpPr>
          <p:cNvPr id="11" name="Shape 9"/>
          <p:cNvSpPr/>
          <p:nvPr/>
        </p:nvSpPr>
        <p:spPr>
          <a:xfrm>
            <a:off x="4389120" y="1325880"/>
            <a:ext cx="3429000" cy="1097280"/>
          </a:xfrm>
          <a:prstGeom prst="roundRect">
            <a:avLst>
              <a:gd name="adj" fmla="val 6667"/>
            </a:avLst>
          </a:prstGeom>
          <a:solidFill>
            <a:srgbClr val="F8FAFC"/>
          </a:solidFill>
          <a:ln w="12700">
            <a:solidFill>
              <a:srgbClr val="CBD5E1"/>
            </a:solidFill>
            <a:prstDash val="solid"/>
          </a:ln>
        </p:spPr>
        <p:txBody>
          <a:bodyPr/>
          <a:p/>
        </p:txBody>
      </p:sp>
      <p:sp>
        <p:nvSpPr>
          <p:cNvPr id="12" name="Shape 10"/>
          <p:cNvSpPr/>
          <p:nvPr/>
        </p:nvSpPr>
        <p:spPr>
          <a:xfrm>
            <a:off x="4389120" y="1325880"/>
            <a:ext cx="64008" cy="1097280"/>
          </a:xfrm>
          <a:prstGeom prst="rect">
            <a:avLst/>
          </a:prstGeom>
          <a:solidFill>
            <a:srgbClr val="059669"/>
          </a:solidFill>
          <a:ln w="12700">
            <a:solidFill>
              <a:srgbClr val="059669"/>
            </a:solidFill>
            <a:prstDash val="solid"/>
          </a:ln>
        </p:spPr>
        <p:txBody>
          <a:bodyPr/>
          <a:p/>
        </p:txBody>
      </p:sp>
      <p:sp>
        <p:nvSpPr>
          <p:cNvPr id="13" name="Text 11"/>
          <p:cNvSpPr/>
          <p:nvPr/>
        </p:nvSpPr>
        <p:spPr>
          <a:xfrm>
            <a:off x="4553712" y="1453896"/>
            <a:ext cx="3154680" cy="228600"/>
          </a:xfrm>
          <a:prstGeom prst="rect">
            <a:avLst/>
          </a:prstGeom>
          <a:noFill/>
          <a:ln/>
        </p:spPr>
        <p:txBody>
          <a:bodyPr wrap="square" lIns="0" tIns="0" rIns="0" bIns="0" rtlCol="0" anchor="ctr"/>
          <a:lstStyle/>
          <a:p>
            <a:pPr indent="0" marL="0">
              <a:buNone/>
            </a:pPr>
            <a:r>
              <a:rPr lang="en-US" sz="1150" b="1" dirty="0">
                <a:solidFill>
                  <a:srgbClr val="0F172A"/>
                </a:solidFill>
              </a:rPr>
              <a:t>Initial wedge</a:t>
            </a:r>
            <a:endParaRPr lang="en-US" sz="1150" dirty="0"/>
          </a:p>
        </p:txBody>
      </p:sp>
      <p:sp>
        <p:nvSpPr>
          <p:cNvPr id="14" name="Text 12"/>
          <p:cNvSpPr/>
          <p:nvPr/>
        </p:nvSpPr>
        <p:spPr>
          <a:xfrm>
            <a:off x="4553712" y="1764792"/>
            <a:ext cx="3172968" cy="56692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Job seekers and small recruiters who need a practical end-to-end workflow, not another place to endlessly browse listings.</a:t>
            </a:r>
            <a:endParaRPr lang="en-US" sz="880" dirty="0"/>
          </a:p>
        </p:txBody>
      </p:sp>
      <p:sp>
        <p:nvSpPr>
          <p:cNvPr id="15" name="Shape 13"/>
          <p:cNvSpPr/>
          <p:nvPr/>
        </p:nvSpPr>
        <p:spPr>
          <a:xfrm>
            <a:off x="8183880" y="1325880"/>
            <a:ext cx="3429000" cy="1097280"/>
          </a:xfrm>
          <a:prstGeom prst="roundRect">
            <a:avLst>
              <a:gd name="adj" fmla="val 6667"/>
            </a:avLst>
          </a:prstGeom>
          <a:solidFill>
            <a:srgbClr val="F8FAFC"/>
          </a:solidFill>
          <a:ln w="12700">
            <a:solidFill>
              <a:srgbClr val="CBD5E1"/>
            </a:solidFill>
            <a:prstDash val="solid"/>
          </a:ln>
        </p:spPr>
        <p:txBody>
          <a:bodyPr/>
          <a:p/>
        </p:txBody>
      </p:sp>
      <p:sp>
        <p:nvSpPr>
          <p:cNvPr id="16" name="Shape 14"/>
          <p:cNvSpPr/>
          <p:nvPr/>
        </p:nvSpPr>
        <p:spPr>
          <a:xfrm>
            <a:off x="8183880" y="1325880"/>
            <a:ext cx="64008" cy="1097280"/>
          </a:xfrm>
          <a:prstGeom prst="rect">
            <a:avLst/>
          </a:prstGeom>
          <a:solidFill>
            <a:srgbClr val="EA580C"/>
          </a:solidFill>
          <a:ln w="12700">
            <a:solidFill>
              <a:srgbClr val="EA580C"/>
            </a:solidFill>
            <a:prstDash val="solid"/>
          </a:ln>
        </p:spPr>
        <p:txBody>
          <a:bodyPr/>
          <a:p/>
        </p:txBody>
      </p:sp>
      <p:sp>
        <p:nvSpPr>
          <p:cNvPr id="17" name="Text 15"/>
          <p:cNvSpPr/>
          <p:nvPr/>
        </p:nvSpPr>
        <p:spPr>
          <a:xfrm>
            <a:off x="8348472" y="1453896"/>
            <a:ext cx="3154680" cy="228600"/>
          </a:xfrm>
          <a:prstGeom prst="rect">
            <a:avLst/>
          </a:prstGeom>
          <a:noFill/>
          <a:ln/>
        </p:spPr>
        <p:txBody>
          <a:bodyPr wrap="square" lIns="0" tIns="0" rIns="0" bIns="0" rtlCol="0" anchor="ctr"/>
          <a:lstStyle/>
          <a:p>
            <a:pPr indent="0" marL="0">
              <a:buNone/>
            </a:pPr>
            <a:r>
              <a:rPr lang="en-US" sz="1150" b="1" dirty="0">
                <a:solidFill>
                  <a:srgbClr val="0F172A"/>
                </a:solidFill>
              </a:rPr>
              <a:t>Not our first battle</a:t>
            </a:r>
            <a:endParaRPr lang="en-US" sz="1150" dirty="0"/>
          </a:p>
        </p:txBody>
      </p:sp>
      <p:sp>
        <p:nvSpPr>
          <p:cNvPr id="18" name="Text 16"/>
          <p:cNvSpPr/>
          <p:nvPr/>
        </p:nvSpPr>
        <p:spPr>
          <a:xfrm>
            <a:off x="8348472" y="1764792"/>
            <a:ext cx="3172968" cy="56692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Do not try to beat LinkedIn or Indeed on proprietary inventory during soft launch. Use them as reference points, not direct head-on targets.</a:t>
            </a:r>
            <a:endParaRPr lang="en-US" sz="880" dirty="0"/>
          </a:p>
        </p:txBody>
      </p:sp>
      <p:graphicFrame>
        <p:nvGraphicFramePr>
          <p:cNvPr id="7" name="Table 0"/>
          <p:cNvGraphicFramePr>
            <a:graphicFrameLocks noGrp="1"/>
          </p:cNvGraphicFramePr>
          <p:nvPr>
            <p:extLst>
              <p:ext uri="{D42A27DB-BD31-4B8C-83A1-F6EECF244321}">
                <p14:modId xmlns:p14="http://schemas.microsoft.com/office/powerpoint/2010/main" val="1579011935"/>
              </p:ext>
            </p:extLst>
          </p:nvPr>
        </p:nvGraphicFramePr>
        <p:xfrm>
          <a:off x="594360" y="2788920"/>
          <a:ext cx="10972800" cy="2514600"/>
        </p:xfrm>
        <a:graphic>
          <a:graphicData uri="http://schemas.openxmlformats.org/drawingml/2006/table">
            <a:tbl>
              <a:tblPr/>
              <a:tblGrid>
                <a:gridCol w="2011680"/>
                <a:gridCol w="4480560"/>
                <a:gridCol w="4480560"/>
              </a:tblGrid>
              <a:tr h="502920">
                <a:tc>
                  <a:txBody>
                    <a:bodyPr/>
                    <a:lstStyle/>
                    <a:p>
                      <a:pPr indent="0" marL="0">
                        <a:buNone/>
                      </a:pPr>
                      <a:r>
                        <a:rPr lang="en-US" sz="850" b="1" dirty="0">
                          <a:solidFill>
                            <a:srgbClr val="FFFFFF"/>
                          </a:solidFill>
                          <a:latin typeface="Aptos" pitchFamily="34" charset="0"/>
                          <a:ea typeface="Aptos" pitchFamily="34" charset="-122"/>
                          <a:cs typeface="Aptos" pitchFamily="34" charset="-120"/>
                        </a:rPr>
                        <a:t>Positioning Axis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Current Placement</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Move Over Time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r>
              <a:tr h="502920">
                <a:tc>
                  <a:txBody>
                    <a:bodyPr/>
                    <a:lstStyle/>
                    <a:p>
                      <a:pPr indent="0" marL="0">
                        <a:buNone/>
                      </a:pPr>
                      <a:r>
                        <a:rPr lang="en-US" sz="850" dirty="0">
                          <a:solidFill>
                            <a:srgbClr val="334155"/>
                          </a:solidFill>
                          <a:latin typeface="Aptos" pitchFamily="34" charset="0"/>
                          <a:ea typeface="Aptos" pitchFamily="34" charset="-122"/>
                          <a:cs typeface="Aptos" pitchFamily="34" charset="-120"/>
                        </a:rPr>
                        <a:t>Inventory depth</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Low-to-medium early; public/platform/company mixed data</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Improve through verified direct posts, opted-in profiles, company workspaces, and recruiter partnerships.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502920">
                <a:tc>
                  <a:txBody>
                    <a:bodyPr/>
                    <a:lstStyle/>
                    <a:p>
                      <a:pPr indent="0" marL="0">
                        <a:buNone/>
                      </a:pPr>
                      <a:r>
                        <a:rPr lang="en-US" sz="850" dirty="0">
                          <a:solidFill>
                            <a:srgbClr val="334155"/>
                          </a:solidFill>
                          <a:latin typeface="Aptos" pitchFamily="34" charset="0"/>
                          <a:ea typeface="Aptos" pitchFamily="34" charset="-122"/>
                          <a:cs typeface="Aptos" pitchFamily="34" charset="-120"/>
                        </a:rPr>
                        <a:t>Workflow completeness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High: search, match, history, learn, apply, track, connect</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Make this the defensible product habit.</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502920">
                <a:tc>
                  <a:txBody>
                    <a:bodyPr/>
                    <a:lstStyle/>
                    <a:p>
                      <a:pPr indent="0" marL="0">
                        <a:buNone/>
                      </a:pPr>
                      <a:r>
                        <a:rPr lang="en-US" sz="850" dirty="0">
                          <a:solidFill>
                            <a:srgbClr val="334155"/>
                          </a:solidFill>
                          <a:latin typeface="Aptos" pitchFamily="34" charset="0"/>
                          <a:ea typeface="Aptos" pitchFamily="34" charset="-122"/>
                          <a:cs typeface="Aptos" pitchFamily="34" charset="-120"/>
                        </a:rPr>
                        <a:t>Trust and data quality</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Medium early; active job, consent, employer verification, and actionable candidate validation added</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Add stronger verified profiles, company workspace controls, source quality scoring.</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502920">
                <a:tc>
                  <a:txBody>
                    <a:bodyPr/>
                    <a:lstStyle/>
                    <a:p>
                      <a:pPr indent="0" marL="0">
                        <a:buNone/>
                      </a:pPr>
                      <a:r>
                        <a:rPr lang="en-US" sz="850" dirty="0">
                          <a:solidFill>
                            <a:srgbClr val="334155"/>
                          </a:solidFill>
                          <a:latin typeface="Aptos" pitchFamily="34" charset="0"/>
                          <a:ea typeface="Aptos" pitchFamily="34" charset="-122"/>
                          <a:cs typeface="Aptos" pitchFamily="34" charset="-120"/>
                        </a:rPr>
                        <a:t>Cost position</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Strong if AI calls stay controlled</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Use caching, client-side filters, budget guard, lower-cost model paths.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bl>
          </a:graphicData>
        </a:graphic>
      </p:graphicFrame>
      <p:sp>
        <p:nvSpPr>
          <p:cNvPr id="20" name="Text 17"/>
          <p:cNvSpPr/>
          <p:nvPr/>
        </p:nvSpPr>
        <p:spPr>
          <a:xfrm>
            <a:off x="384048" y="6565392"/>
            <a:ext cx="4206240" cy="182880"/>
          </a:xfrm>
          <a:prstGeom prst="rect">
            <a:avLst/>
          </a:prstGeom>
          <a:noFill/>
          <a:ln/>
        </p:spPr>
        <p:txBody>
          <a:bodyPr wrap="square" rtlCol="0" anchor="ctr"/>
          <a:lstStyle/>
          <a:p>
            <a:pPr indent="0" marL="0">
              <a:buNone/>
            </a:pPr>
            <a:r>
              <a:rPr lang="en-US" sz="750" dirty="0">
                <a:solidFill>
                  <a:srgbClr val="64748B"/>
                </a:solidFill>
              </a:rPr>
              <a:t>Confidential planning draft | 6</a:t>
            </a:r>
            <a:endParaRPr lang="en-US" sz="7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46304"/>
          </a:xfrm>
          <a:prstGeom prst="rect">
            <a:avLst/>
          </a:prstGeom>
          <a:solidFill>
            <a:srgbClr val="2563EB"/>
          </a:solidFill>
          <a:ln w="12700">
            <a:solidFill>
              <a:srgbClr val="2563EB"/>
            </a:solidFill>
            <a:prstDash val="solid"/>
          </a:ln>
        </p:spPr>
        <p:txBody>
          <a:bodyPr/>
          <a:p/>
        </p:txBody>
      </p:sp>
      <p:sp>
        <p:nvSpPr>
          <p:cNvPr id="3" name="Text 1"/>
          <p:cNvSpPr/>
          <p:nvPr/>
        </p:nvSpPr>
        <p:spPr>
          <a:xfrm>
            <a:off x="384048" y="256032"/>
            <a:ext cx="2103120" cy="228600"/>
          </a:xfrm>
          <a:prstGeom prst="rect">
            <a:avLst/>
          </a:prstGeom>
          <a:noFill/>
          <a:ln/>
        </p:spPr>
        <p:txBody>
          <a:bodyPr wrap="square" rtlCol="0" anchor="ctr"/>
          <a:lstStyle/>
          <a:p>
            <a:pPr indent="0" marL="0">
              <a:buNone/>
            </a:pPr>
            <a:r>
              <a:rPr lang="en-US" sz="1050" b="1" dirty="0">
                <a:solidFill>
                  <a:srgbClr val="0F172A"/>
                </a:solidFill>
                <a:latin typeface="Aptos" pitchFamily="34" charset="0"/>
                <a:ea typeface="Aptos" pitchFamily="34" charset="-122"/>
                <a:cs typeface="Aptos" pitchFamily="34" charset="-120"/>
              </a:rPr>
              <a:t>eWorkConnection</a:t>
            </a:r>
            <a:endParaRPr lang="en-US" sz="1050" dirty="0"/>
          </a:p>
        </p:txBody>
      </p:sp>
      <p:sp>
        <p:nvSpPr>
          <p:cNvPr id="4" name="Text 2"/>
          <p:cNvSpPr/>
          <p:nvPr/>
        </p:nvSpPr>
        <p:spPr>
          <a:xfrm>
            <a:off x="384048" y="658368"/>
            <a:ext cx="7955280" cy="457200"/>
          </a:xfrm>
          <a:prstGeom prst="rect">
            <a:avLst/>
          </a:prstGeom>
          <a:noFill/>
          <a:ln/>
        </p:spPr>
        <p:txBody>
          <a:bodyPr wrap="square" lIns="0" tIns="0" rIns="0" bIns="0" rtlCol="0" anchor="ctr"/>
          <a:lstStyle/>
          <a:p>
            <a:pPr indent="0" marL="0">
              <a:buNone/>
            </a:pPr>
            <a:r>
              <a:rPr lang="en-US" sz="2500" b="1" dirty="0">
                <a:solidFill>
                  <a:srgbClr val="0F172A"/>
                </a:solidFill>
                <a:latin typeface="Aptos Display" pitchFamily="34" charset="0"/>
                <a:ea typeface="Aptos Display" pitchFamily="34" charset="-122"/>
                <a:cs typeface="Aptos Display" pitchFamily="34" charset="-120"/>
              </a:rPr>
              <a:t>How It Compares With Big Platforms</a:t>
            </a:r>
            <a:endParaRPr lang="en-US" sz="2500" dirty="0"/>
          </a:p>
        </p:txBody>
      </p:sp>
      <p:sp>
        <p:nvSpPr>
          <p:cNvPr id="5" name="Text 3"/>
          <p:cNvSpPr/>
          <p:nvPr/>
        </p:nvSpPr>
        <p:spPr>
          <a:xfrm>
            <a:off x="402336" y="1115568"/>
            <a:ext cx="8686800" cy="310896"/>
          </a:xfrm>
          <a:prstGeom prst="rect">
            <a:avLst/>
          </a:prstGeom>
          <a:noFill/>
          <a:ln/>
        </p:spPr>
        <p:txBody>
          <a:bodyPr wrap="square" lIns="0" tIns="0" rIns="0" bIns="0" rtlCol="0" anchor="ctr"/>
          <a:lstStyle/>
          <a:p>
            <a:pPr indent="0" marL="0">
              <a:buNone/>
            </a:pPr>
            <a:r>
              <a:rPr lang="en-US" sz="1050" dirty="0">
                <a:solidFill>
                  <a:srgbClr val="64748B"/>
                </a:solidFill>
                <a:latin typeface="Aptos" pitchFamily="34" charset="0"/>
                <a:ea typeface="Aptos" pitchFamily="34" charset="-122"/>
                <a:cs typeface="Aptos" pitchFamily="34" charset="-120"/>
              </a:rPr>
              <a:t>Do not compete head-on on inventory; compete on workflow and speed to outcome.</a:t>
            </a:r>
            <a:endParaRPr lang="en-US" sz="1050" dirty="0"/>
          </a:p>
        </p:txBody>
      </p:sp>
      <p:sp>
        <p:nvSpPr>
          <p:cNvPr id="6" name="Text 4"/>
          <p:cNvSpPr/>
          <p:nvPr/>
        </p:nvSpPr>
        <p:spPr>
          <a:xfrm>
            <a:off x="9464040" y="274320"/>
            <a:ext cx="2240280" cy="237744"/>
          </a:xfrm>
          <a:prstGeom prst="rect">
            <a:avLst/>
          </a:prstGeom>
          <a:noFill/>
          <a:ln/>
        </p:spPr>
        <p:txBody>
          <a:bodyPr wrap="square" rtlCol="0" anchor="ctr"/>
          <a:lstStyle/>
          <a:p>
            <a:pPr algn="r" indent="0" marL="0">
              <a:buNone/>
            </a:pPr>
            <a:r>
              <a:rPr lang="en-US" sz="900" dirty="0">
                <a:solidFill>
                  <a:srgbClr val="64748B"/>
                </a:solidFill>
              </a:rPr>
              <a:t>Soft Launch Planning</a:t>
            </a:r>
            <a:endParaRPr lang="en-US" sz="900" dirty="0"/>
          </a:p>
        </p:txBody>
      </p:sp>
      <p:graphicFrame>
        <p:nvGraphicFramePr>
          <p:cNvPr id="8" name="Table 0"/>
          <p:cNvGraphicFramePr>
            <a:graphicFrameLocks noGrp="1"/>
          </p:cNvGraphicFramePr>
          <p:nvPr>
            <p:extLst>
              <p:ext uri="{D42A27DB-BD31-4B8C-83A1-F6EECF244321}">
                <p14:modId xmlns:p14="http://schemas.microsoft.com/office/powerpoint/2010/main" val="1579011935"/>
              </p:ext>
            </p:extLst>
          </p:nvPr>
        </p:nvGraphicFramePr>
        <p:xfrm>
          <a:off x="502920" y="1371600"/>
          <a:ext cx="11201400" cy="3931920"/>
        </p:xfrm>
        <a:graphic>
          <a:graphicData uri="http://schemas.openxmlformats.org/drawingml/2006/table">
            <a:tbl>
              <a:tblPr/>
              <a:tblGrid>
                <a:gridCol w="1371600"/>
                <a:gridCol w="2834640"/>
                <a:gridCol w="2834640"/>
                <a:gridCol w="4114800"/>
              </a:tblGrid>
              <a:tr h="655320">
                <a:tc>
                  <a:txBody>
                    <a:bodyPr/>
                    <a:lstStyle/>
                    <a:p>
                      <a:pPr indent="0" marL="0">
                        <a:buNone/>
                      </a:pPr>
                      <a:r>
                        <a:rPr lang="en-US" sz="850" b="1" dirty="0">
                          <a:solidFill>
                            <a:srgbClr val="FFFFFF"/>
                          </a:solidFill>
                          <a:latin typeface="Aptos" pitchFamily="34" charset="0"/>
                          <a:ea typeface="Aptos" pitchFamily="34" charset="-122"/>
                          <a:cs typeface="Aptos" pitchFamily="34" charset="-120"/>
                        </a:rPr>
                        <a:t>Dimension</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eWorkConnection</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LinkedIn / Indeed / ZipRecruiter</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Strategic stance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r>
              <a:tr h="655320">
                <a:tc>
                  <a:txBody>
                    <a:bodyPr/>
                    <a:lstStyle/>
                    <a:p>
                      <a:pPr indent="0" marL="0">
                        <a:buNone/>
                      </a:pPr>
                      <a:r>
                        <a:rPr lang="en-US" sz="850" dirty="0">
                          <a:solidFill>
                            <a:srgbClr val="334155"/>
                          </a:solidFill>
                          <a:latin typeface="Aptos" pitchFamily="34" charset="0"/>
                          <a:ea typeface="Aptos" pitchFamily="34" charset="-122"/>
                          <a:cs typeface="Aptos" pitchFamily="34" charset="-120"/>
                        </a:rPr>
                        <a:t>Inventory</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Early, mixed public/platform data</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Massive proprietary inventory</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Aggregate/search where allowed; add direct posts later.</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655320">
                <a:tc>
                  <a:txBody>
                    <a:bodyPr/>
                    <a:lstStyle/>
                    <a:p>
                      <a:pPr indent="0" marL="0">
                        <a:buNone/>
                      </a:pPr>
                      <a:r>
                        <a:rPr lang="en-US" sz="850" dirty="0">
                          <a:solidFill>
                            <a:srgbClr val="334155"/>
                          </a:solidFill>
                          <a:latin typeface="Aptos" pitchFamily="34" charset="0"/>
                          <a:ea typeface="Aptos" pitchFamily="34" charset="-122"/>
                          <a:cs typeface="Aptos" pitchFamily="34" charset="-120"/>
                        </a:rPr>
                        <a:t>Workflow</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Search + history + resume + cover letter + interview + tracking + learning</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Often fragmented across tools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Make workflow the wedge.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655320">
                <a:tc>
                  <a:txBody>
                    <a:bodyPr/>
                    <a:lstStyle/>
                    <a:p>
                      <a:pPr indent="0" marL="0">
                        <a:buNone/>
                      </a:pPr>
                      <a:r>
                        <a:rPr lang="en-US" sz="850" dirty="0">
                          <a:solidFill>
                            <a:srgbClr val="334155"/>
                          </a:solidFill>
                          <a:latin typeface="Aptos" pitchFamily="34" charset="0"/>
                          <a:ea typeface="Aptos" pitchFamily="34" charset="-122"/>
                          <a:cs typeface="Aptos" pitchFamily="34" charset="-120"/>
                        </a:rPr>
                        <a:t>Recruiter use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Actionable candidate search, job posting, company workspace, recruiter network, chat, signals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Mature paid recruiter products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Start with small recruiters, verified employers, and niche hiring.</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655320">
                <a:tc>
                  <a:txBody>
                    <a:bodyPr/>
                    <a:lstStyle/>
                    <a:p>
                      <a:pPr indent="0" marL="0">
                        <a:buNone/>
                      </a:pPr>
                      <a:r>
                        <a:rPr lang="en-US" sz="850" dirty="0">
                          <a:solidFill>
                            <a:srgbClr val="334155"/>
                          </a:solidFill>
                          <a:latin typeface="Aptos" pitchFamily="34" charset="0"/>
                          <a:ea typeface="Aptos" pitchFamily="34" charset="-122"/>
                          <a:cs typeface="Aptos" pitchFamily="34" charset="-120"/>
                        </a:rPr>
                        <a:t>Personalization</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AI-guided match reasons and training gaps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Varies; often broad recommendations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Explain why match is not 100% and how to improve.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655320">
                <a:tc>
                  <a:txBody>
                    <a:bodyPr/>
                    <a:lstStyle/>
                    <a:p>
                      <a:pPr indent="0" marL="0">
                        <a:buNone/>
                      </a:pPr>
                      <a:r>
                        <a:rPr lang="en-US" sz="850" dirty="0">
                          <a:solidFill>
                            <a:srgbClr val="334155"/>
                          </a:solidFill>
                          <a:latin typeface="Aptos" pitchFamily="34" charset="0"/>
                          <a:ea typeface="Aptos" pitchFamily="34" charset="-122"/>
                          <a:cs typeface="Aptos" pitchFamily="34" charset="-120"/>
                        </a:rPr>
                        <a:t>Cost to user</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Trial-first, country-priced</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Free job seeker, paid recruiter</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Stay affordable and transparent.</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bl>
          </a:graphicData>
        </a:graphic>
      </p:graphicFrame>
      <p:sp>
        <p:nvSpPr>
          <p:cNvPr id="8" name="Text 5"/>
          <p:cNvSpPr/>
          <p:nvPr/>
        </p:nvSpPr>
        <p:spPr>
          <a:xfrm>
            <a:off x="384048" y="6565392"/>
            <a:ext cx="4206240" cy="182880"/>
          </a:xfrm>
          <a:prstGeom prst="rect">
            <a:avLst/>
          </a:prstGeom>
          <a:noFill/>
          <a:ln/>
        </p:spPr>
        <p:txBody>
          <a:bodyPr wrap="square" rtlCol="0" anchor="ctr"/>
          <a:lstStyle/>
          <a:p>
            <a:pPr indent="0" marL="0">
              <a:buNone/>
            </a:pPr>
            <a:r>
              <a:rPr lang="en-US" sz="750" dirty="0">
                <a:solidFill>
                  <a:srgbClr val="64748B"/>
                </a:solidFill>
              </a:rPr>
              <a:t>Confidential planning draft | 7</a:t>
            </a:r>
            <a:endParaRPr lang="en-US" sz="7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46304"/>
          </a:xfrm>
          <a:prstGeom prst="rect">
            <a:avLst/>
          </a:prstGeom>
          <a:solidFill>
            <a:srgbClr val="2563EB"/>
          </a:solidFill>
          <a:ln w="12700">
            <a:solidFill>
              <a:srgbClr val="2563EB"/>
            </a:solidFill>
            <a:prstDash val="solid"/>
          </a:ln>
        </p:spPr>
        <p:txBody>
          <a:bodyPr/>
          <a:p/>
        </p:txBody>
      </p:sp>
      <p:sp>
        <p:nvSpPr>
          <p:cNvPr id="3" name="Text 1"/>
          <p:cNvSpPr/>
          <p:nvPr/>
        </p:nvSpPr>
        <p:spPr>
          <a:xfrm>
            <a:off x="384048" y="256032"/>
            <a:ext cx="2103120" cy="228600"/>
          </a:xfrm>
          <a:prstGeom prst="rect">
            <a:avLst/>
          </a:prstGeom>
          <a:noFill/>
          <a:ln/>
        </p:spPr>
        <p:txBody>
          <a:bodyPr wrap="square" rtlCol="0" anchor="ctr"/>
          <a:lstStyle/>
          <a:p>
            <a:pPr indent="0" marL="0">
              <a:buNone/>
            </a:pPr>
            <a:r>
              <a:rPr lang="en-US" sz="1050" b="1" dirty="0">
                <a:solidFill>
                  <a:srgbClr val="0F172A"/>
                </a:solidFill>
                <a:latin typeface="Aptos" pitchFamily="34" charset="0"/>
                <a:ea typeface="Aptos" pitchFamily="34" charset="-122"/>
                <a:cs typeface="Aptos" pitchFamily="34" charset="-120"/>
              </a:rPr>
              <a:t>eWorkConnection</a:t>
            </a:r>
            <a:endParaRPr lang="en-US" sz="1050" dirty="0"/>
          </a:p>
        </p:txBody>
      </p:sp>
      <p:sp>
        <p:nvSpPr>
          <p:cNvPr id="4" name="Text 2"/>
          <p:cNvSpPr/>
          <p:nvPr/>
        </p:nvSpPr>
        <p:spPr>
          <a:xfrm>
            <a:off x="384048" y="658368"/>
            <a:ext cx="7955280" cy="457200"/>
          </a:xfrm>
          <a:prstGeom prst="rect">
            <a:avLst/>
          </a:prstGeom>
          <a:noFill/>
          <a:ln/>
        </p:spPr>
        <p:txBody>
          <a:bodyPr wrap="square" lIns="0" tIns="0" rIns="0" bIns="0" rtlCol="0" anchor="ctr"/>
          <a:lstStyle/>
          <a:p>
            <a:pPr indent="0" marL="0">
              <a:buNone/>
            </a:pPr>
            <a:r>
              <a:rPr lang="en-US" sz="2500" b="1" dirty="0">
                <a:solidFill>
                  <a:srgbClr val="0F172A"/>
                </a:solidFill>
                <a:latin typeface="Aptos Display" pitchFamily="34" charset="0"/>
                <a:ea typeface="Aptos Display" pitchFamily="34" charset="-122"/>
                <a:cs typeface="Aptos Display" pitchFamily="34" charset="-120"/>
              </a:rPr>
              <a:t>Investment and ROI Logic</a:t>
            </a:r>
            <a:endParaRPr lang="en-US" sz="2500" dirty="0"/>
          </a:p>
        </p:txBody>
      </p:sp>
      <p:sp>
        <p:nvSpPr>
          <p:cNvPr id="5" name="Text 3"/>
          <p:cNvSpPr/>
          <p:nvPr/>
        </p:nvSpPr>
        <p:spPr>
          <a:xfrm>
            <a:off x="402336" y="1115568"/>
            <a:ext cx="8686800" cy="310896"/>
          </a:xfrm>
          <a:prstGeom prst="rect">
            <a:avLst/>
          </a:prstGeom>
          <a:noFill/>
          <a:ln/>
        </p:spPr>
        <p:txBody>
          <a:bodyPr wrap="square" lIns="0" tIns="0" rIns="0" bIns="0" rtlCol="0" anchor="ctr"/>
          <a:lstStyle/>
          <a:p>
            <a:pPr indent="0" marL="0">
              <a:buNone/>
            </a:pPr>
            <a:r>
              <a:rPr lang="en-US" sz="1050" dirty="0">
                <a:solidFill>
                  <a:srgbClr val="64748B"/>
                </a:solidFill>
                <a:latin typeface="Aptos" pitchFamily="34" charset="0"/>
                <a:ea typeface="Aptos" pitchFamily="34" charset="-122"/>
                <a:cs typeface="Aptos" pitchFamily="34" charset="-120"/>
              </a:rPr>
              <a:t>The business case is strongest when search cost per useful outcome falls over time.</a:t>
            </a:r>
            <a:endParaRPr lang="en-US" sz="1050" dirty="0"/>
          </a:p>
        </p:txBody>
      </p:sp>
      <p:sp>
        <p:nvSpPr>
          <p:cNvPr id="6" name="Text 4"/>
          <p:cNvSpPr/>
          <p:nvPr/>
        </p:nvSpPr>
        <p:spPr>
          <a:xfrm>
            <a:off x="9464040" y="274320"/>
            <a:ext cx="2240280" cy="237744"/>
          </a:xfrm>
          <a:prstGeom prst="rect">
            <a:avLst/>
          </a:prstGeom>
          <a:noFill/>
          <a:ln/>
        </p:spPr>
        <p:txBody>
          <a:bodyPr wrap="square" rtlCol="0" anchor="ctr"/>
          <a:lstStyle/>
          <a:p>
            <a:pPr algn="r" indent="0" marL="0">
              <a:buNone/>
            </a:pPr>
            <a:r>
              <a:rPr lang="en-US" sz="900" dirty="0">
                <a:solidFill>
                  <a:srgbClr val="64748B"/>
                </a:solidFill>
              </a:rPr>
              <a:t>Soft Launch Planning</a:t>
            </a:r>
            <a:endParaRPr lang="en-US" sz="900" dirty="0"/>
          </a:p>
        </p:txBody>
      </p:sp>
      <p:sp>
        <p:nvSpPr>
          <p:cNvPr id="7" name="Shape 5"/>
          <p:cNvSpPr/>
          <p:nvPr/>
        </p:nvSpPr>
        <p:spPr>
          <a:xfrm>
            <a:off x="594360" y="1417320"/>
            <a:ext cx="3429000" cy="1143000"/>
          </a:xfrm>
          <a:prstGeom prst="roundRect">
            <a:avLst>
              <a:gd name="adj" fmla="val 6400"/>
            </a:avLst>
          </a:prstGeom>
          <a:solidFill>
            <a:srgbClr val="F8FAFC"/>
          </a:solidFill>
          <a:ln w="12700">
            <a:solidFill>
              <a:srgbClr val="CBD5E1"/>
            </a:solidFill>
            <a:prstDash val="solid"/>
          </a:ln>
        </p:spPr>
        <p:txBody>
          <a:bodyPr/>
          <a:p/>
        </p:txBody>
      </p:sp>
      <p:sp>
        <p:nvSpPr>
          <p:cNvPr id="8" name="Shape 6"/>
          <p:cNvSpPr/>
          <p:nvPr/>
        </p:nvSpPr>
        <p:spPr>
          <a:xfrm>
            <a:off x="594360" y="1417320"/>
            <a:ext cx="64008" cy="1143000"/>
          </a:xfrm>
          <a:prstGeom prst="rect">
            <a:avLst/>
          </a:prstGeom>
          <a:solidFill>
            <a:srgbClr val="059669"/>
          </a:solidFill>
          <a:ln w="12700">
            <a:solidFill>
              <a:srgbClr val="059669"/>
            </a:solidFill>
            <a:prstDash val="solid"/>
          </a:ln>
        </p:spPr>
        <p:txBody>
          <a:bodyPr/>
          <a:p/>
        </p:txBody>
      </p:sp>
      <p:sp>
        <p:nvSpPr>
          <p:cNvPr id="9" name="Text 7"/>
          <p:cNvSpPr/>
          <p:nvPr/>
        </p:nvSpPr>
        <p:spPr>
          <a:xfrm>
            <a:off x="758952" y="1545336"/>
            <a:ext cx="3154680" cy="228600"/>
          </a:xfrm>
          <a:prstGeom prst="rect">
            <a:avLst/>
          </a:prstGeom>
          <a:noFill/>
          <a:ln/>
        </p:spPr>
        <p:txBody>
          <a:bodyPr wrap="square" lIns="0" tIns="0" rIns="0" bIns="0" rtlCol="0" anchor="ctr"/>
          <a:lstStyle/>
          <a:p>
            <a:pPr indent="0" marL="0">
              <a:buNone/>
            </a:pPr>
            <a:r>
              <a:rPr lang="en-US" sz="1150" b="1" dirty="0">
                <a:solidFill>
                  <a:srgbClr val="0F172A"/>
                </a:solidFill>
              </a:rPr>
              <a:t>Improve unit economics</a:t>
            </a:r>
            <a:endParaRPr lang="en-US" sz="1150" dirty="0"/>
          </a:p>
        </p:txBody>
      </p:sp>
      <p:sp>
        <p:nvSpPr>
          <p:cNvPr id="10" name="Text 8"/>
          <p:cNvSpPr/>
          <p:nvPr/>
        </p:nvSpPr>
        <p:spPr>
          <a:xfrm>
            <a:off x="758952" y="1856232"/>
            <a:ext cx="3172968" cy="61264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Reduce repeated AI calls, cache results, client-side filters, use lower-cost model for formatting, and reserve smarter model for high-value outputs.</a:t>
            </a:r>
            <a:endParaRPr lang="en-US" sz="880" dirty="0"/>
          </a:p>
        </p:txBody>
      </p:sp>
      <p:sp>
        <p:nvSpPr>
          <p:cNvPr id="11" name="Shape 9"/>
          <p:cNvSpPr/>
          <p:nvPr/>
        </p:nvSpPr>
        <p:spPr>
          <a:xfrm>
            <a:off x="4389120" y="1417320"/>
            <a:ext cx="3429000" cy="1143000"/>
          </a:xfrm>
          <a:prstGeom prst="roundRect">
            <a:avLst>
              <a:gd name="adj" fmla="val 6400"/>
            </a:avLst>
          </a:prstGeom>
          <a:solidFill>
            <a:srgbClr val="F8FAFC"/>
          </a:solidFill>
          <a:ln w="12700">
            <a:solidFill>
              <a:srgbClr val="CBD5E1"/>
            </a:solidFill>
            <a:prstDash val="solid"/>
          </a:ln>
        </p:spPr>
        <p:txBody>
          <a:bodyPr/>
          <a:p/>
        </p:txBody>
      </p:sp>
      <p:sp>
        <p:nvSpPr>
          <p:cNvPr id="12" name="Shape 10"/>
          <p:cNvSpPr/>
          <p:nvPr/>
        </p:nvSpPr>
        <p:spPr>
          <a:xfrm>
            <a:off x="4389120" y="1417320"/>
            <a:ext cx="64008" cy="1143000"/>
          </a:xfrm>
          <a:prstGeom prst="rect">
            <a:avLst/>
          </a:prstGeom>
          <a:solidFill>
            <a:srgbClr val="0EA5E9"/>
          </a:solidFill>
          <a:ln w="12700">
            <a:solidFill>
              <a:srgbClr val="0EA5E9"/>
            </a:solidFill>
            <a:prstDash val="solid"/>
          </a:ln>
        </p:spPr>
        <p:txBody>
          <a:bodyPr/>
          <a:p/>
        </p:txBody>
      </p:sp>
      <p:sp>
        <p:nvSpPr>
          <p:cNvPr id="13" name="Text 11"/>
          <p:cNvSpPr/>
          <p:nvPr/>
        </p:nvSpPr>
        <p:spPr>
          <a:xfrm>
            <a:off x="4553712" y="1545336"/>
            <a:ext cx="3154680" cy="228600"/>
          </a:xfrm>
          <a:prstGeom prst="rect">
            <a:avLst/>
          </a:prstGeom>
          <a:noFill/>
          <a:ln/>
        </p:spPr>
        <p:txBody>
          <a:bodyPr wrap="square" lIns="0" tIns="0" rIns="0" bIns="0" rtlCol="0" anchor="ctr"/>
          <a:lstStyle/>
          <a:p>
            <a:pPr indent="0" marL="0">
              <a:buNone/>
            </a:pPr>
            <a:r>
              <a:rPr lang="en-US" sz="1150" b="1" dirty="0">
                <a:solidFill>
                  <a:srgbClr val="0F172A"/>
                </a:solidFill>
              </a:rPr>
              <a:t>Raise conversion</a:t>
            </a:r>
            <a:endParaRPr lang="en-US" sz="1150" dirty="0"/>
          </a:p>
        </p:txBody>
      </p:sp>
      <p:sp>
        <p:nvSpPr>
          <p:cNvPr id="14" name="Text 12"/>
          <p:cNvSpPr/>
          <p:nvPr/>
        </p:nvSpPr>
        <p:spPr>
          <a:xfrm>
            <a:off x="4553712" y="1856232"/>
            <a:ext cx="3172968" cy="61264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Use trial countdown, application tracker, training recommendations, peer support, and recruiter network to increase retention after free access.</a:t>
            </a:r>
            <a:endParaRPr lang="en-US" sz="880" dirty="0"/>
          </a:p>
        </p:txBody>
      </p:sp>
      <p:sp>
        <p:nvSpPr>
          <p:cNvPr id="15" name="Shape 13"/>
          <p:cNvSpPr/>
          <p:nvPr/>
        </p:nvSpPr>
        <p:spPr>
          <a:xfrm>
            <a:off x="8183880" y="1417320"/>
            <a:ext cx="3429000" cy="1143000"/>
          </a:xfrm>
          <a:prstGeom prst="roundRect">
            <a:avLst>
              <a:gd name="adj" fmla="val 6400"/>
            </a:avLst>
          </a:prstGeom>
          <a:solidFill>
            <a:srgbClr val="F8FAFC"/>
          </a:solidFill>
          <a:ln w="12700">
            <a:solidFill>
              <a:srgbClr val="CBD5E1"/>
            </a:solidFill>
            <a:prstDash val="solid"/>
          </a:ln>
        </p:spPr>
        <p:txBody>
          <a:bodyPr/>
          <a:p/>
        </p:txBody>
      </p:sp>
      <p:sp>
        <p:nvSpPr>
          <p:cNvPr id="16" name="Shape 14"/>
          <p:cNvSpPr/>
          <p:nvPr/>
        </p:nvSpPr>
        <p:spPr>
          <a:xfrm>
            <a:off x="8183880" y="1417320"/>
            <a:ext cx="64008" cy="1143000"/>
          </a:xfrm>
          <a:prstGeom prst="rect">
            <a:avLst/>
          </a:prstGeom>
          <a:solidFill>
            <a:srgbClr val="2563EB"/>
          </a:solidFill>
          <a:ln w="12700">
            <a:solidFill>
              <a:srgbClr val="2563EB"/>
            </a:solidFill>
            <a:prstDash val="solid"/>
          </a:ln>
        </p:spPr>
        <p:txBody>
          <a:bodyPr/>
          <a:p/>
        </p:txBody>
      </p:sp>
      <p:sp>
        <p:nvSpPr>
          <p:cNvPr id="17" name="Text 15"/>
          <p:cNvSpPr/>
          <p:nvPr/>
        </p:nvSpPr>
        <p:spPr>
          <a:xfrm>
            <a:off x="8348472" y="1545336"/>
            <a:ext cx="3154680" cy="228600"/>
          </a:xfrm>
          <a:prstGeom prst="rect">
            <a:avLst/>
          </a:prstGeom>
          <a:noFill/>
          <a:ln/>
        </p:spPr>
        <p:txBody>
          <a:bodyPr wrap="square" lIns="0" tIns="0" rIns="0" bIns="0" rtlCol="0" anchor="ctr"/>
          <a:lstStyle/>
          <a:p>
            <a:pPr indent="0" marL="0">
              <a:buNone/>
            </a:pPr>
            <a:r>
              <a:rPr lang="en-US" sz="1150" b="1" dirty="0">
                <a:solidFill>
                  <a:srgbClr val="0F172A"/>
                </a:solidFill>
              </a:rPr>
              <a:t>Expand revenue</a:t>
            </a:r>
            <a:endParaRPr lang="en-US" sz="1150" dirty="0"/>
          </a:p>
        </p:txBody>
      </p:sp>
      <p:sp>
        <p:nvSpPr>
          <p:cNvPr id="18" name="Text 16"/>
          <p:cNvSpPr/>
          <p:nvPr/>
        </p:nvSpPr>
        <p:spPr>
          <a:xfrm>
            <a:off x="8348472" y="1856232"/>
            <a:ext cx="3172968" cy="61264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Recruiter seats, premium job seeker features, user/country promotions, training affiliate links, verified company workspaces, featured employers, and future direct-posting fees.</a:t>
            </a:r>
            <a:endParaRPr lang="en-US" sz="88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685800" y="2971800"/>
          <a:ext cx="10881360" cy="2103120"/>
        </p:xfrm>
        <a:graphic>
          <a:graphicData uri="http://schemas.openxmlformats.org/drawingml/2006/table">
            <a:tbl>
              <a:tblPr/>
              <a:tblGrid>
                <a:gridCol w="2926080"/>
                <a:gridCol w="2834640"/>
                <a:gridCol w="5120640"/>
              </a:tblGrid>
              <a:tr h="420624">
                <a:tc>
                  <a:txBody>
                    <a:bodyPr/>
                    <a:lstStyle/>
                    <a:p>
                      <a:pPr indent="0" marL="0">
                        <a:buNone/>
                      </a:pPr>
                      <a:r>
                        <a:rPr lang="en-US" sz="850" b="1" dirty="0">
                          <a:solidFill>
                            <a:srgbClr val="FFFFFF"/>
                          </a:solidFill>
                          <a:latin typeface="Aptos" pitchFamily="34" charset="0"/>
                          <a:ea typeface="Aptos" pitchFamily="34" charset="-122"/>
                          <a:cs typeface="Aptos" pitchFamily="34" charset="-120"/>
                        </a:rPr>
                        <a:t>ROI driver</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Target</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Measurement</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r>
              <a:tr h="420624">
                <a:tc>
                  <a:txBody>
                    <a:bodyPr/>
                    <a:lstStyle/>
                    <a:p>
                      <a:pPr indent="0" marL="0">
                        <a:buNone/>
                      </a:pPr>
                      <a:r>
                        <a:rPr lang="en-US" sz="850" dirty="0">
                          <a:solidFill>
                            <a:srgbClr val="334155"/>
                          </a:solidFill>
                          <a:latin typeface="Aptos" pitchFamily="34" charset="0"/>
                          <a:ea typeface="Aptos" pitchFamily="34" charset="-122"/>
                          <a:cs typeface="Aptos" pitchFamily="34" charset="-120"/>
                        </a:rPr>
                        <a:t>Useful search completion</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&gt;65% searches produce active/actionable results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Search outcome, active link, clicked apply, saved job, recruiter shortlist.</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420624">
                <a:tc>
                  <a:txBody>
                    <a:bodyPr/>
                    <a:lstStyle/>
                    <a:p>
                      <a:pPr indent="0" marL="0">
                        <a:buNone/>
                      </a:pPr>
                      <a:r>
                        <a:rPr lang="en-US" sz="850" dirty="0">
                          <a:solidFill>
                            <a:srgbClr val="334155"/>
                          </a:solidFill>
                          <a:latin typeface="Aptos" pitchFamily="34" charset="0"/>
                          <a:ea typeface="Aptos" pitchFamily="34" charset="-122"/>
                          <a:cs typeface="Aptos" pitchFamily="34" charset="-120"/>
                        </a:rPr>
                        <a:t>Cost per useful AI search</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Declines monthly</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API spend / useful search completion.</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420624">
                <a:tc>
                  <a:txBody>
                    <a:bodyPr/>
                    <a:lstStyle/>
                    <a:p>
                      <a:pPr indent="0" marL="0">
                        <a:buNone/>
                      </a:pPr>
                      <a:r>
                        <a:rPr lang="en-US" sz="850" dirty="0">
                          <a:solidFill>
                            <a:srgbClr val="334155"/>
                          </a:solidFill>
                          <a:latin typeface="Aptos" pitchFamily="34" charset="0"/>
                          <a:ea typeface="Aptos" pitchFamily="34" charset="-122"/>
                          <a:cs typeface="Aptos" pitchFamily="34" charset="-120"/>
                        </a:rPr>
                        <a:t>Trial-to-paid recruiter conversion</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5-10% after validation</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Recruiter trial cohorts.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420624">
                <a:tc>
                  <a:txBody>
                    <a:bodyPr/>
                    <a:lstStyle/>
                    <a:p>
                      <a:pPr indent="0" marL="0">
                        <a:buNone/>
                      </a:pPr>
                      <a:r>
                        <a:rPr lang="en-US" sz="850" dirty="0">
                          <a:solidFill>
                            <a:srgbClr val="334155"/>
                          </a:solidFill>
                          <a:latin typeface="Aptos" pitchFamily="34" charset="0"/>
                          <a:ea typeface="Aptos" pitchFamily="34" charset="-122"/>
                          <a:cs typeface="Aptos" pitchFamily="34" charset="-120"/>
                        </a:rPr>
                        <a:t>Retention</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Users return weekly</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Active usage, application tracker, alerts, chat.</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bl>
          </a:graphicData>
        </a:graphic>
      </p:graphicFrame>
      <p:sp>
        <p:nvSpPr>
          <p:cNvPr id="20" name="Text 17"/>
          <p:cNvSpPr/>
          <p:nvPr/>
        </p:nvSpPr>
        <p:spPr>
          <a:xfrm>
            <a:off x="384048" y="6565392"/>
            <a:ext cx="4206240" cy="182880"/>
          </a:xfrm>
          <a:prstGeom prst="rect">
            <a:avLst/>
          </a:prstGeom>
          <a:noFill/>
          <a:ln/>
        </p:spPr>
        <p:txBody>
          <a:bodyPr wrap="square" rtlCol="0" anchor="ctr"/>
          <a:lstStyle/>
          <a:p>
            <a:pPr indent="0" marL="0">
              <a:buNone/>
            </a:pPr>
            <a:r>
              <a:rPr lang="en-US" sz="750" dirty="0">
                <a:solidFill>
                  <a:srgbClr val="64748B"/>
                </a:solidFill>
              </a:rPr>
              <a:t>Confidential planning draft | 8</a:t>
            </a:r>
            <a:endParaRPr lang="en-US" sz="7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46304"/>
          </a:xfrm>
          <a:prstGeom prst="rect">
            <a:avLst/>
          </a:prstGeom>
          <a:solidFill>
            <a:srgbClr val="2563EB"/>
          </a:solidFill>
          <a:ln w="12700">
            <a:solidFill>
              <a:srgbClr val="2563EB"/>
            </a:solidFill>
            <a:prstDash val="solid"/>
          </a:ln>
        </p:spPr>
        <p:txBody>
          <a:bodyPr/>
          <a:p/>
        </p:txBody>
      </p:sp>
      <p:sp>
        <p:nvSpPr>
          <p:cNvPr id="3" name="Text 1"/>
          <p:cNvSpPr/>
          <p:nvPr/>
        </p:nvSpPr>
        <p:spPr>
          <a:xfrm>
            <a:off x="384048" y="256032"/>
            <a:ext cx="2103120" cy="228600"/>
          </a:xfrm>
          <a:prstGeom prst="rect">
            <a:avLst/>
          </a:prstGeom>
          <a:noFill/>
          <a:ln/>
        </p:spPr>
        <p:txBody>
          <a:bodyPr wrap="square" rtlCol="0" anchor="ctr"/>
          <a:lstStyle/>
          <a:p>
            <a:pPr indent="0" marL="0">
              <a:buNone/>
            </a:pPr>
            <a:r>
              <a:rPr lang="en-US" sz="1050" b="1" dirty="0">
                <a:solidFill>
                  <a:srgbClr val="0F172A"/>
                </a:solidFill>
                <a:latin typeface="Aptos" pitchFamily="34" charset="0"/>
                <a:ea typeface="Aptos" pitchFamily="34" charset="-122"/>
                <a:cs typeface="Aptos" pitchFamily="34" charset="-120"/>
              </a:rPr>
              <a:t>eWorkConnection</a:t>
            </a:r>
            <a:endParaRPr lang="en-US" sz="1050" dirty="0"/>
          </a:p>
        </p:txBody>
      </p:sp>
      <p:sp>
        <p:nvSpPr>
          <p:cNvPr id="4" name="Text 2"/>
          <p:cNvSpPr/>
          <p:nvPr/>
        </p:nvSpPr>
        <p:spPr>
          <a:xfrm>
            <a:off x="384048" y="658368"/>
            <a:ext cx="7955280" cy="457200"/>
          </a:xfrm>
          <a:prstGeom prst="rect">
            <a:avLst/>
          </a:prstGeom>
          <a:noFill/>
          <a:ln/>
        </p:spPr>
        <p:txBody>
          <a:bodyPr wrap="square" lIns="0" tIns="0" rIns="0" bIns="0" rtlCol="0" anchor="ctr"/>
          <a:lstStyle/>
          <a:p>
            <a:pPr indent="0" marL="0">
              <a:buNone/>
            </a:pPr>
            <a:r>
              <a:rPr lang="en-US" sz="2500" b="1" dirty="0">
                <a:solidFill>
                  <a:srgbClr val="0F172A"/>
                </a:solidFill>
                <a:latin typeface="Aptos Display" pitchFamily="34" charset="0"/>
                <a:ea typeface="Aptos Display" pitchFamily="34" charset="-122"/>
                <a:cs typeface="Aptos Display" pitchFamily="34" charset="-120"/>
              </a:rPr>
              <a:t>Recommended Decision Gate</a:t>
            </a:r>
            <a:endParaRPr lang="en-US" sz="2500" dirty="0"/>
          </a:p>
        </p:txBody>
      </p:sp>
      <p:sp>
        <p:nvSpPr>
          <p:cNvPr id="5" name="Text 3"/>
          <p:cNvSpPr/>
          <p:nvPr/>
        </p:nvSpPr>
        <p:spPr>
          <a:xfrm>
            <a:off x="402336" y="1115568"/>
            <a:ext cx="8686800" cy="310896"/>
          </a:xfrm>
          <a:prstGeom prst="rect">
            <a:avLst/>
          </a:prstGeom>
          <a:noFill/>
          <a:ln/>
        </p:spPr>
        <p:txBody>
          <a:bodyPr wrap="square" lIns="0" tIns="0" rIns="0" bIns="0" rtlCol="0" anchor="ctr"/>
          <a:lstStyle/>
          <a:p>
            <a:pPr indent="0" marL="0">
              <a:buNone/>
            </a:pPr>
            <a:r>
              <a:rPr lang="en-US" sz="1050" dirty="0">
                <a:solidFill>
                  <a:srgbClr val="64748B"/>
                </a:solidFill>
                <a:latin typeface="Aptos" pitchFamily="34" charset="0"/>
                <a:ea typeface="Aptos" pitchFamily="34" charset="-122"/>
                <a:cs typeface="Aptos" pitchFamily="34" charset="-120"/>
              </a:rPr>
              <a:t>Launch as a measured beta, not a broad paid launch.</a:t>
            </a:r>
            <a:endParaRPr lang="en-US" sz="1050" dirty="0"/>
          </a:p>
        </p:txBody>
      </p:sp>
      <p:sp>
        <p:nvSpPr>
          <p:cNvPr id="6" name="Text 4"/>
          <p:cNvSpPr/>
          <p:nvPr/>
        </p:nvSpPr>
        <p:spPr>
          <a:xfrm>
            <a:off x="9464040" y="274320"/>
            <a:ext cx="2240280" cy="237744"/>
          </a:xfrm>
          <a:prstGeom prst="rect">
            <a:avLst/>
          </a:prstGeom>
          <a:noFill/>
          <a:ln/>
        </p:spPr>
        <p:txBody>
          <a:bodyPr wrap="square" rtlCol="0" anchor="ctr"/>
          <a:lstStyle/>
          <a:p>
            <a:pPr algn="r" indent="0" marL="0">
              <a:buNone/>
            </a:pPr>
            <a:r>
              <a:rPr lang="en-US" sz="900" dirty="0">
                <a:solidFill>
                  <a:srgbClr val="64748B"/>
                </a:solidFill>
              </a:rPr>
              <a:t>Soft Launch Planning</a:t>
            </a:r>
            <a:endParaRPr lang="en-US" sz="900" dirty="0"/>
          </a:p>
        </p:txBody>
      </p:sp>
      <p:sp>
        <p:nvSpPr>
          <p:cNvPr id="7" name="Shape 5"/>
          <p:cNvSpPr/>
          <p:nvPr/>
        </p:nvSpPr>
        <p:spPr>
          <a:xfrm>
            <a:off x="594360" y="1417320"/>
            <a:ext cx="5303520" cy="1143000"/>
          </a:xfrm>
          <a:prstGeom prst="roundRect">
            <a:avLst>
              <a:gd name="adj" fmla="val 6400"/>
            </a:avLst>
          </a:prstGeom>
          <a:solidFill>
            <a:srgbClr val="F8FAFC"/>
          </a:solidFill>
          <a:ln w="12700">
            <a:solidFill>
              <a:srgbClr val="CBD5E1"/>
            </a:solidFill>
            <a:prstDash val="solid"/>
          </a:ln>
        </p:spPr>
        <p:txBody>
          <a:bodyPr/>
          <a:p/>
        </p:txBody>
      </p:sp>
      <p:sp>
        <p:nvSpPr>
          <p:cNvPr id="8" name="Shape 6"/>
          <p:cNvSpPr/>
          <p:nvPr/>
        </p:nvSpPr>
        <p:spPr>
          <a:xfrm>
            <a:off x="594360" y="1417320"/>
            <a:ext cx="64008" cy="1143000"/>
          </a:xfrm>
          <a:prstGeom prst="rect">
            <a:avLst/>
          </a:prstGeom>
          <a:solidFill>
            <a:srgbClr val="059669"/>
          </a:solidFill>
          <a:ln w="12700">
            <a:solidFill>
              <a:srgbClr val="059669"/>
            </a:solidFill>
            <a:prstDash val="solid"/>
          </a:ln>
        </p:spPr>
        <p:txBody>
          <a:bodyPr/>
          <a:p/>
        </p:txBody>
      </p:sp>
      <p:sp>
        <p:nvSpPr>
          <p:cNvPr id="9" name="Text 7"/>
          <p:cNvSpPr/>
          <p:nvPr/>
        </p:nvSpPr>
        <p:spPr>
          <a:xfrm>
            <a:off x="758952" y="1545336"/>
            <a:ext cx="5029200" cy="228600"/>
          </a:xfrm>
          <a:prstGeom prst="rect">
            <a:avLst/>
          </a:prstGeom>
          <a:noFill/>
          <a:ln/>
        </p:spPr>
        <p:txBody>
          <a:bodyPr wrap="square" lIns="0" tIns="0" rIns="0" bIns="0" rtlCol="0" anchor="ctr"/>
          <a:lstStyle/>
          <a:p>
            <a:pPr indent="0" marL="0">
              <a:buNone/>
            </a:pPr>
            <a:r>
              <a:rPr lang="en-US" sz="1150" b="1" dirty="0">
                <a:solidFill>
                  <a:srgbClr val="0F172A"/>
                </a:solidFill>
              </a:rPr>
              <a:t>Go if</a:t>
            </a:r>
            <a:endParaRPr lang="en-US" sz="1150" dirty="0"/>
          </a:p>
        </p:txBody>
      </p:sp>
      <p:sp>
        <p:nvSpPr>
          <p:cNvPr id="10" name="Text 8"/>
          <p:cNvSpPr/>
          <p:nvPr/>
        </p:nvSpPr>
        <p:spPr>
          <a:xfrm>
            <a:off x="758952" y="1856232"/>
            <a:ext cx="5047488" cy="61264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Production auth works, country trial controls are visible, search works, consent and employer verification are enforced, public company jobs obey workspace rules, QA passes, event log works, and budget guard is active.</a:t>
            </a:r>
            <a:endParaRPr lang="en-US" sz="880" dirty="0"/>
          </a:p>
        </p:txBody>
      </p:sp>
      <p:sp>
        <p:nvSpPr>
          <p:cNvPr id="11" name="Shape 9"/>
          <p:cNvSpPr/>
          <p:nvPr/>
        </p:nvSpPr>
        <p:spPr>
          <a:xfrm>
            <a:off x="6263640" y="1417320"/>
            <a:ext cx="5303520" cy="1143000"/>
          </a:xfrm>
          <a:prstGeom prst="roundRect">
            <a:avLst>
              <a:gd name="adj" fmla="val 6400"/>
            </a:avLst>
          </a:prstGeom>
          <a:solidFill>
            <a:srgbClr val="F8FAFC"/>
          </a:solidFill>
          <a:ln w="12700">
            <a:solidFill>
              <a:srgbClr val="CBD5E1"/>
            </a:solidFill>
            <a:prstDash val="solid"/>
          </a:ln>
        </p:spPr>
        <p:txBody>
          <a:bodyPr/>
          <a:p/>
        </p:txBody>
      </p:sp>
      <p:sp>
        <p:nvSpPr>
          <p:cNvPr id="12" name="Shape 10"/>
          <p:cNvSpPr/>
          <p:nvPr/>
        </p:nvSpPr>
        <p:spPr>
          <a:xfrm>
            <a:off x="6263640" y="1417320"/>
            <a:ext cx="64008" cy="1143000"/>
          </a:xfrm>
          <a:prstGeom prst="rect">
            <a:avLst/>
          </a:prstGeom>
          <a:solidFill>
            <a:srgbClr val="EA580C"/>
          </a:solidFill>
          <a:ln w="12700">
            <a:solidFill>
              <a:srgbClr val="EA580C"/>
            </a:solidFill>
            <a:prstDash val="solid"/>
          </a:ln>
        </p:spPr>
        <p:txBody>
          <a:bodyPr/>
          <a:p/>
        </p:txBody>
      </p:sp>
      <p:sp>
        <p:nvSpPr>
          <p:cNvPr id="13" name="Text 11"/>
          <p:cNvSpPr/>
          <p:nvPr/>
        </p:nvSpPr>
        <p:spPr>
          <a:xfrm>
            <a:off x="6428232" y="1545336"/>
            <a:ext cx="5029200" cy="228600"/>
          </a:xfrm>
          <a:prstGeom prst="rect">
            <a:avLst/>
          </a:prstGeom>
          <a:noFill/>
          <a:ln/>
        </p:spPr>
        <p:txBody>
          <a:bodyPr wrap="square" lIns="0" tIns="0" rIns="0" bIns="0" rtlCol="0" anchor="ctr"/>
          <a:lstStyle/>
          <a:p>
            <a:pPr indent="0" marL="0">
              <a:buNone/>
            </a:pPr>
            <a:r>
              <a:rPr lang="en-US" sz="1150" b="1" dirty="0">
                <a:solidFill>
                  <a:srgbClr val="0F172A"/>
                </a:solidFill>
              </a:rPr>
              <a:t>Pause if</a:t>
            </a:r>
            <a:endParaRPr lang="en-US" sz="1150" dirty="0"/>
          </a:p>
        </p:txBody>
      </p:sp>
      <p:sp>
        <p:nvSpPr>
          <p:cNvPr id="14" name="Text 12"/>
          <p:cNvSpPr/>
          <p:nvPr/>
        </p:nvSpPr>
        <p:spPr>
          <a:xfrm>
            <a:off x="6428232" y="1856232"/>
            <a:ext cx="5047488" cy="61264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Search fails frequently, admin access leaks, privacy acknowledgment fails, support/report widgets overlap, or budget/maintenance guard cannot be validated.</a:t>
            </a:r>
            <a:endParaRPr lang="en-US" sz="880" dirty="0"/>
          </a:p>
        </p:txBody>
      </p:sp>
      <p:sp>
        <p:nvSpPr>
          <p:cNvPr id="15" name="Shape 13"/>
          <p:cNvSpPr/>
          <p:nvPr/>
        </p:nvSpPr>
        <p:spPr>
          <a:xfrm>
            <a:off x="594360" y="2971800"/>
            <a:ext cx="10972800" cy="1234440"/>
          </a:xfrm>
          <a:prstGeom prst="roundRect">
            <a:avLst>
              <a:gd name="adj" fmla="val 5926"/>
            </a:avLst>
          </a:prstGeom>
          <a:solidFill>
            <a:srgbClr val="F8FAFC"/>
          </a:solidFill>
          <a:ln w="12700">
            <a:solidFill>
              <a:srgbClr val="CBD5E1"/>
            </a:solidFill>
            <a:prstDash val="solid"/>
          </a:ln>
        </p:spPr>
        <p:txBody>
          <a:bodyPr/>
          <a:p/>
        </p:txBody>
      </p:sp>
      <p:sp>
        <p:nvSpPr>
          <p:cNvPr id="16" name="Shape 14"/>
          <p:cNvSpPr/>
          <p:nvPr/>
        </p:nvSpPr>
        <p:spPr>
          <a:xfrm>
            <a:off x="594360" y="2971800"/>
            <a:ext cx="64008" cy="1234440"/>
          </a:xfrm>
          <a:prstGeom prst="rect">
            <a:avLst/>
          </a:prstGeom>
          <a:solidFill>
            <a:srgbClr val="2563EB"/>
          </a:solidFill>
          <a:ln w="12700">
            <a:solidFill>
              <a:srgbClr val="2563EB"/>
            </a:solidFill>
            <a:prstDash val="solid"/>
          </a:ln>
        </p:spPr>
        <p:txBody>
          <a:bodyPr/>
          <a:p/>
        </p:txBody>
      </p:sp>
      <p:sp>
        <p:nvSpPr>
          <p:cNvPr id="17" name="Text 15"/>
          <p:cNvSpPr/>
          <p:nvPr/>
        </p:nvSpPr>
        <p:spPr>
          <a:xfrm>
            <a:off x="758952" y="3099816"/>
            <a:ext cx="10698480" cy="228600"/>
          </a:xfrm>
          <a:prstGeom prst="rect">
            <a:avLst/>
          </a:prstGeom>
          <a:noFill/>
          <a:ln/>
        </p:spPr>
        <p:txBody>
          <a:bodyPr wrap="square" lIns="0" tIns="0" rIns="0" bIns="0" rtlCol="0" anchor="ctr"/>
          <a:lstStyle/>
          <a:p>
            <a:pPr indent="0" marL="0">
              <a:buNone/>
            </a:pPr>
            <a:r>
              <a:rPr lang="en-US" sz="1150" b="1" dirty="0">
                <a:solidFill>
                  <a:srgbClr val="0F172A"/>
                </a:solidFill>
              </a:rPr>
              <a:t>Launch posture</a:t>
            </a:r>
            <a:endParaRPr lang="en-US" sz="1150" dirty="0"/>
          </a:p>
        </p:txBody>
      </p:sp>
      <p:sp>
        <p:nvSpPr>
          <p:cNvPr id="18" name="Text 16"/>
          <p:cNvSpPr/>
          <p:nvPr/>
        </p:nvSpPr>
        <p:spPr>
          <a:xfrm>
            <a:off x="758952" y="3410712"/>
            <a:ext cx="10716768" cy="70408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Use founder-network launch as a soft beta: early access for job seekers, recruiters, and selected verified employers. Do not position as a fully launched enterprise ATS or job board until quality, support, and compliance are stable.</a:t>
            </a:r>
            <a:endParaRPr lang="en-US" sz="880" dirty="0"/>
          </a:p>
        </p:txBody>
      </p:sp>
      <p:sp>
        <p:nvSpPr>
          <p:cNvPr id="19" name="Text 17"/>
          <p:cNvSpPr/>
          <p:nvPr/>
        </p:nvSpPr>
        <p:spPr>
          <a:xfrm>
            <a:off x="384048" y="6565392"/>
            <a:ext cx="4206240" cy="182880"/>
          </a:xfrm>
          <a:prstGeom prst="rect">
            <a:avLst/>
          </a:prstGeom>
          <a:noFill/>
          <a:ln/>
        </p:spPr>
        <p:txBody>
          <a:bodyPr wrap="square" rtlCol="0" anchor="ctr"/>
          <a:lstStyle/>
          <a:p>
            <a:pPr indent="0" marL="0">
              <a:buNone/>
            </a:pPr>
            <a:r>
              <a:rPr lang="en-US" sz="750" dirty="0">
                <a:solidFill>
                  <a:srgbClr val="64748B"/>
                </a:solidFill>
              </a:rPr>
              <a:t>Confidential planning draft | 9</a:t>
            </a:r>
            <a:endParaRPr lang="en-US" sz="7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vector>
  </TitlesOfParts>
  <Company>eWorkConnection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eWorkConnection ROI and Business Case</dc:title>
  <dc:subject>eWorkConnection ROI and Business Case</dc:subject>
  <dc:creator>eWorkConnection</dc:creator>
  <cp:lastModifiedBy>eWorkConnection</cp:lastModifiedBy>
  <cp:revision>1</cp:revision>
  <dcterms:created xsi:type="dcterms:W3CDTF">2026-06-21T03:18:58Z</dcterms:created>
  <dcterms:modified xsi:type="dcterms:W3CDTF">2026-06-21T03:18:58Z</dcterms:modified>
</cp:coreProperties>
</file>